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2" r:id="rId3"/>
    <p:sldMasterId id="2147483678" r:id="rId4"/>
    <p:sldMasterId id="2147483684" r:id="rId5"/>
    <p:sldMasterId id="2147483690" r:id="rId6"/>
  </p:sldMasterIdLst>
  <p:sldIdLst>
    <p:sldId id="256" r:id="rId7"/>
    <p:sldId id="267" r:id="rId8"/>
    <p:sldId id="268" r:id="rId9"/>
    <p:sldId id="269" r:id="rId10"/>
    <p:sldId id="257" r:id="rId11"/>
    <p:sldId id="270" r:id="rId12"/>
    <p:sldId id="258" r:id="rId13"/>
    <p:sldId id="261" r:id="rId14"/>
    <p:sldId id="262" r:id="rId15"/>
    <p:sldId id="273" r:id="rId16"/>
    <p:sldId id="274" r:id="rId17"/>
    <p:sldId id="275" r:id="rId18"/>
    <p:sldId id="271" r:id="rId19"/>
    <p:sldId id="264" r:id="rId20"/>
    <p:sldId id="265" r:id="rId21"/>
    <p:sldId id="272" r:id="rId22"/>
    <p:sldId id="266" r:id="rId2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32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F4791F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F4791F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" y="0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349" y="0"/>
                </a:moveTo>
                <a:lnTo>
                  <a:pt x="0" y="0"/>
                </a:lnTo>
                <a:lnTo>
                  <a:pt x="0" y="7559294"/>
                </a:lnTo>
                <a:lnTo>
                  <a:pt x="10693349" y="7559294"/>
                </a:lnTo>
                <a:lnTo>
                  <a:pt x="10693349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9635" y="4036340"/>
            <a:ext cx="8937625" cy="2954020"/>
          </a:xfrm>
          <a:custGeom>
            <a:avLst/>
            <a:gdLst/>
            <a:ahLst/>
            <a:cxnLst/>
            <a:rect l="l" t="t" r="r" b="b"/>
            <a:pathLst>
              <a:path w="8937625" h="2954020">
                <a:moveTo>
                  <a:pt x="8937066" y="0"/>
                </a:moveTo>
                <a:lnTo>
                  <a:pt x="197739" y="0"/>
                </a:lnTo>
                <a:lnTo>
                  <a:pt x="0" y="2953537"/>
                </a:lnTo>
                <a:lnTo>
                  <a:pt x="8739327" y="2953537"/>
                </a:lnTo>
                <a:lnTo>
                  <a:pt x="8937066" y="0"/>
                </a:lnTo>
                <a:close/>
              </a:path>
            </a:pathLst>
          </a:custGeom>
          <a:solidFill>
            <a:srgbClr val="414042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07431" y="3820533"/>
            <a:ext cx="8937625" cy="2954020"/>
          </a:xfrm>
          <a:custGeom>
            <a:avLst/>
            <a:gdLst/>
            <a:ahLst/>
            <a:cxnLst/>
            <a:rect l="l" t="t" r="r" b="b"/>
            <a:pathLst>
              <a:path w="8937625" h="2954020">
                <a:moveTo>
                  <a:pt x="8937053" y="0"/>
                </a:moveTo>
                <a:lnTo>
                  <a:pt x="197726" y="0"/>
                </a:lnTo>
                <a:lnTo>
                  <a:pt x="0" y="2953550"/>
                </a:lnTo>
                <a:lnTo>
                  <a:pt x="8739327" y="2953550"/>
                </a:lnTo>
                <a:lnTo>
                  <a:pt x="8937053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F4791F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306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145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43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1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331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4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306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96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304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26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85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21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306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51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35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05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349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26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306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13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293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0420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448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84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306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285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85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6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667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306879"/>
          </a:xfrm>
        </p:spPr>
        <p:txBody>
          <a:bodyPr lIns="0" tIns="0" rIns="0" bIns="0"/>
          <a:lstStyle>
            <a:lvl1pPr>
              <a:defRPr sz="1994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841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70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6771" y="152756"/>
            <a:ext cx="9519856" cy="1028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F4791F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931" y="1881579"/>
            <a:ext cx="9777730" cy="5124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090" y="2630723"/>
            <a:ext cx="43947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090" y="2630723"/>
            <a:ext cx="43947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48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090" y="2630723"/>
            <a:ext cx="43947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33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090" y="2630723"/>
            <a:ext cx="43947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4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714" y="637603"/>
            <a:ext cx="766340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F58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090" y="2630723"/>
            <a:ext cx="43947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4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7710">
        <a:defRPr>
          <a:latin typeface="+mn-lt"/>
          <a:ea typeface="+mn-ea"/>
          <a:cs typeface="+mn-cs"/>
        </a:defRPr>
      </a:lvl2pPr>
      <a:lvl3pPr marL="1215420">
        <a:defRPr>
          <a:latin typeface="+mn-lt"/>
          <a:ea typeface="+mn-ea"/>
          <a:cs typeface="+mn-cs"/>
        </a:defRPr>
      </a:lvl3pPr>
      <a:lvl4pPr marL="1823131">
        <a:defRPr>
          <a:latin typeface="+mn-lt"/>
          <a:ea typeface="+mn-ea"/>
          <a:cs typeface="+mn-cs"/>
        </a:defRPr>
      </a:lvl4pPr>
      <a:lvl5pPr marL="2430841">
        <a:defRPr>
          <a:latin typeface="+mn-lt"/>
          <a:ea typeface="+mn-ea"/>
          <a:cs typeface="+mn-cs"/>
        </a:defRPr>
      </a:lvl5pPr>
      <a:lvl6pPr marL="3038551">
        <a:defRPr>
          <a:latin typeface="+mn-lt"/>
          <a:ea typeface="+mn-ea"/>
          <a:cs typeface="+mn-cs"/>
        </a:defRPr>
      </a:lvl6pPr>
      <a:lvl7pPr marL="3646261">
        <a:defRPr>
          <a:latin typeface="+mn-lt"/>
          <a:ea typeface="+mn-ea"/>
          <a:cs typeface="+mn-cs"/>
        </a:defRPr>
      </a:lvl7pPr>
      <a:lvl8pPr marL="4253972">
        <a:defRPr>
          <a:latin typeface="+mn-lt"/>
          <a:ea typeface="+mn-ea"/>
          <a:cs typeface="+mn-cs"/>
        </a:defRPr>
      </a:lvl8pPr>
      <a:lvl9pPr marL="486168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https://www.spbstu.ru/upload/media/images/news/2021-09-16/standart/1_.jpg" TargetMode="External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11" Type="http://schemas.openxmlformats.org/officeDocument/2006/relationships/image" Target="../media/image22.jpg"/><Relationship Id="rId5" Type="http://schemas.openxmlformats.org/officeDocument/2006/relationships/image" Target="../media/image1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mailto:EL_kom_2020@mail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https://natamac.ru/userfiles/images/zorin.jpg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3"/>
            <a:ext cx="10691495" cy="7557134"/>
          </a:xfrm>
          <a:custGeom>
            <a:avLst/>
            <a:gdLst/>
            <a:ahLst/>
            <a:cxnLst/>
            <a:rect l="l" t="t" r="r" b="b"/>
            <a:pathLst>
              <a:path w="10691495" h="7557134">
                <a:moveTo>
                  <a:pt x="10690987" y="0"/>
                </a:moveTo>
                <a:lnTo>
                  <a:pt x="0" y="0"/>
                </a:lnTo>
                <a:lnTo>
                  <a:pt x="0" y="7556982"/>
                </a:lnTo>
                <a:lnTo>
                  <a:pt x="10690987" y="7556982"/>
                </a:lnTo>
                <a:lnTo>
                  <a:pt x="10690987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803901" y="1211140"/>
            <a:ext cx="4494756" cy="6348730"/>
            <a:chOff x="6127977" y="1211140"/>
            <a:chExt cx="4170679" cy="6348730"/>
          </a:xfrm>
        </p:grpSpPr>
        <p:sp>
          <p:nvSpPr>
            <p:cNvPr id="4" name="object 4"/>
            <p:cNvSpPr/>
            <p:nvPr/>
          </p:nvSpPr>
          <p:spPr>
            <a:xfrm>
              <a:off x="6127977" y="4308407"/>
              <a:ext cx="825500" cy="3250565"/>
            </a:xfrm>
            <a:custGeom>
              <a:avLst/>
              <a:gdLst/>
              <a:ahLst/>
              <a:cxnLst/>
              <a:rect l="l" t="t" r="r" b="b"/>
              <a:pathLst>
                <a:path w="825500" h="3250565">
                  <a:moveTo>
                    <a:pt x="825411" y="0"/>
                  </a:moveTo>
                  <a:lnTo>
                    <a:pt x="210083" y="0"/>
                  </a:lnTo>
                  <a:lnTo>
                    <a:pt x="0" y="3249942"/>
                  </a:lnTo>
                  <a:lnTo>
                    <a:pt x="615340" y="3249942"/>
                  </a:lnTo>
                  <a:lnTo>
                    <a:pt x="825411" y="0"/>
                  </a:lnTo>
                  <a:close/>
                </a:path>
              </a:pathLst>
            </a:custGeom>
            <a:solidFill>
              <a:srgbClr val="929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12729" y="1211140"/>
              <a:ext cx="3585845" cy="6348730"/>
            </a:xfrm>
            <a:custGeom>
              <a:avLst/>
              <a:gdLst/>
              <a:ahLst/>
              <a:cxnLst/>
              <a:rect l="l" t="t" r="r" b="b"/>
              <a:pathLst>
                <a:path w="3585845" h="6348730">
                  <a:moveTo>
                    <a:pt x="3585540" y="0"/>
                  </a:moveTo>
                  <a:lnTo>
                    <a:pt x="410171" y="0"/>
                  </a:lnTo>
                  <a:lnTo>
                    <a:pt x="0" y="6348158"/>
                  </a:lnTo>
                  <a:lnTo>
                    <a:pt x="3175368" y="6348158"/>
                  </a:lnTo>
                  <a:lnTo>
                    <a:pt x="358554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6210" y="4473836"/>
            <a:ext cx="5624195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ru-RU" sz="3600" b="1" spc="-275" dirty="0">
                <a:solidFill>
                  <a:schemeClr val="accent6">
                    <a:lumMod val="75000"/>
                  </a:schemeClr>
                </a:solidFill>
                <a:latin typeface="Century Gothic"/>
                <a:cs typeface="Century Gothic"/>
              </a:rPr>
              <a:t>О противодействии незаконному обороту кабельной продукции</a:t>
            </a:r>
            <a:endParaRPr sz="3600" dirty="0">
              <a:solidFill>
                <a:schemeClr val="accent6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26440" y="5656028"/>
            <a:ext cx="339785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spc="-50" dirty="0">
                <a:solidFill>
                  <a:srgbClr val="FFFFFF"/>
                </a:solidFill>
                <a:latin typeface="Century Gothic"/>
                <a:cs typeface="Century Gothic"/>
              </a:rPr>
              <a:t>Зорин</a:t>
            </a:r>
            <a:r>
              <a:rPr sz="1500" b="1" spc="-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b="1" spc="-80" dirty="0">
                <a:solidFill>
                  <a:srgbClr val="FFFFFF"/>
                </a:solidFill>
                <a:latin typeface="Century Gothic"/>
                <a:cs typeface="Century Gothic"/>
              </a:rPr>
              <a:t>Дмитрий</a:t>
            </a:r>
            <a:r>
              <a:rPr sz="1500" b="1" spc="-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Евгеньевич </a:t>
            </a:r>
            <a:r>
              <a:rPr sz="1500" b="1" spc="-130" dirty="0" err="1">
                <a:solidFill>
                  <a:srgbClr val="FFFFFF"/>
                </a:solidFill>
                <a:latin typeface="Century Gothic"/>
                <a:cs typeface="Century Gothic"/>
              </a:rPr>
              <a:t>Председатель</a:t>
            </a:r>
            <a:r>
              <a:rPr sz="1500" b="1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EL-</a:t>
            </a:r>
            <a:r>
              <a:rPr sz="1500" b="1" spc="-10" dirty="0" err="1">
                <a:solidFill>
                  <a:srgbClr val="FFFFFF"/>
                </a:solidFill>
                <a:latin typeface="Century Gothic"/>
                <a:cs typeface="Century Gothic"/>
              </a:rPr>
              <a:t>Комитета</a:t>
            </a:r>
            <a:r>
              <a:rPr lang="ru-RU" sz="150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 НОПСМ</a:t>
            </a:r>
            <a:endParaRPr sz="1500" dirty="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64750" y="531"/>
            <a:ext cx="2653665" cy="3227070"/>
            <a:chOff x="1364750" y="531"/>
            <a:chExt cx="2653665" cy="3227070"/>
          </a:xfrm>
        </p:grpSpPr>
        <p:sp>
          <p:nvSpPr>
            <p:cNvPr id="9" name="object 9"/>
            <p:cNvSpPr/>
            <p:nvPr/>
          </p:nvSpPr>
          <p:spPr>
            <a:xfrm>
              <a:off x="1364750" y="531"/>
              <a:ext cx="2653665" cy="3227070"/>
            </a:xfrm>
            <a:custGeom>
              <a:avLst/>
              <a:gdLst/>
              <a:ahLst/>
              <a:cxnLst/>
              <a:rect l="l" t="t" r="r" b="b"/>
              <a:pathLst>
                <a:path w="2653665" h="3227070">
                  <a:moveTo>
                    <a:pt x="2653474" y="0"/>
                  </a:moveTo>
                  <a:lnTo>
                    <a:pt x="208508" y="0"/>
                  </a:lnTo>
                  <a:lnTo>
                    <a:pt x="0" y="3226511"/>
                  </a:lnTo>
                  <a:lnTo>
                    <a:pt x="2444953" y="3226511"/>
                  </a:lnTo>
                  <a:lnTo>
                    <a:pt x="2653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94167" y="189597"/>
              <a:ext cx="2308801" cy="14630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9671" y="1981903"/>
              <a:ext cx="724939" cy="9689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2881" y="1980268"/>
              <a:ext cx="1177071" cy="98646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5651124" y="526"/>
            <a:ext cx="3440429" cy="4183379"/>
            <a:chOff x="5651124" y="526"/>
            <a:chExt cx="3440429" cy="4183379"/>
          </a:xfrm>
        </p:grpSpPr>
        <p:sp>
          <p:nvSpPr>
            <p:cNvPr id="14" name="object 14"/>
            <p:cNvSpPr/>
            <p:nvPr/>
          </p:nvSpPr>
          <p:spPr>
            <a:xfrm>
              <a:off x="5651124" y="526"/>
              <a:ext cx="3440429" cy="4183379"/>
            </a:xfrm>
            <a:custGeom>
              <a:avLst/>
              <a:gdLst/>
              <a:ahLst/>
              <a:cxnLst/>
              <a:rect l="l" t="t" r="r" b="b"/>
              <a:pathLst>
                <a:path w="3440429" h="4183379">
                  <a:moveTo>
                    <a:pt x="3440277" y="0"/>
                  </a:moveTo>
                  <a:lnTo>
                    <a:pt x="270332" y="0"/>
                  </a:lnTo>
                  <a:lnTo>
                    <a:pt x="0" y="4183227"/>
                  </a:lnTo>
                  <a:lnTo>
                    <a:pt x="3169945" y="4183227"/>
                  </a:lnTo>
                  <a:lnTo>
                    <a:pt x="3440277" y="0"/>
                  </a:lnTo>
                  <a:close/>
                </a:path>
              </a:pathLst>
            </a:custGeom>
            <a:solidFill>
              <a:srgbClr val="F4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18993" y="539808"/>
              <a:ext cx="544195" cy="480695"/>
            </a:xfrm>
            <a:custGeom>
              <a:avLst/>
              <a:gdLst/>
              <a:ahLst/>
              <a:cxnLst/>
              <a:rect l="l" t="t" r="r" b="b"/>
              <a:pathLst>
                <a:path w="544195" h="480694">
                  <a:moveTo>
                    <a:pt x="543750" y="0"/>
                  </a:moveTo>
                  <a:lnTo>
                    <a:pt x="417220" y="0"/>
                  </a:lnTo>
                  <a:lnTo>
                    <a:pt x="308203" y="197891"/>
                  </a:lnTo>
                  <a:lnTo>
                    <a:pt x="294433" y="226478"/>
                  </a:lnTo>
                  <a:lnTo>
                    <a:pt x="283814" y="256654"/>
                  </a:lnTo>
                  <a:lnTo>
                    <a:pt x="276980" y="288734"/>
                  </a:lnTo>
                  <a:lnTo>
                    <a:pt x="274561" y="323037"/>
                  </a:lnTo>
                  <a:lnTo>
                    <a:pt x="281246" y="378367"/>
                  </a:lnTo>
                  <a:lnTo>
                    <a:pt x="299623" y="422249"/>
                  </a:lnTo>
                  <a:lnTo>
                    <a:pt x="327175" y="454196"/>
                  </a:lnTo>
                  <a:lnTo>
                    <a:pt x="361384" y="473722"/>
                  </a:lnTo>
                  <a:lnTo>
                    <a:pt x="399732" y="480339"/>
                  </a:lnTo>
                  <a:lnTo>
                    <a:pt x="441458" y="472734"/>
                  </a:lnTo>
                  <a:lnTo>
                    <a:pt x="476725" y="451166"/>
                  </a:lnTo>
                  <a:lnTo>
                    <a:pt x="503916" y="417500"/>
                  </a:lnTo>
                  <a:lnTo>
                    <a:pt x="521416" y="373605"/>
                  </a:lnTo>
                  <a:lnTo>
                    <a:pt x="527608" y="321348"/>
                  </a:lnTo>
                  <a:lnTo>
                    <a:pt x="515327" y="253482"/>
                  </a:lnTo>
                  <a:lnTo>
                    <a:pt x="477786" y="199580"/>
                  </a:lnTo>
                  <a:lnTo>
                    <a:pt x="543750" y="0"/>
                  </a:lnTo>
                  <a:close/>
                </a:path>
                <a:path w="544195" h="480694">
                  <a:moveTo>
                    <a:pt x="269176" y="0"/>
                  </a:moveTo>
                  <a:lnTo>
                    <a:pt x="142646" y="0"/>
                  </a:lnTo>
                  <a:lnTo>
                    <a:pt x="33629" y="197891"/>
                  </a:lnTo>
                  <a:lnTo>
                    <a:pt x="19866" y="226478"/>
                  </a:lnTo>
                  <a:lnTo>
                    <a:pt x="9251" y="256654"/>
                  </a:lnTo>
                  <a:lnTo>
                    <a:pt x="2418" y="288734"/>
                  </a:lnTo>
                  <a:lnTo>
                    <a:pt x="0" y="323037"/>
                  </a:lnTo>
                  <a:lnTo>
                    <a:pt x="6683" y="378367"/>
                  </a:lnTo>
                  <a:lnTo>
                    <a:pt x="25058" y="422249"/>
                  </a:lnTo>
                  <a:lnTo>
                    <a:pt x="52606" y="454196"/>
                  </a:lnTo>
                  <a:lnTo>
                    <a:pt x="86811" y="473722"/>
                  </a:lnTo>
                  <a:lnTo>
                    <a:pt x="125158" y="480339"/>
                  </a:lnTo>
                  <a:lnTo>
                    <a:pt x="166889" y="472734"/>
                  </a:lnTo>
                  <a:lnTo>
                    <a:pt x="202156" y="451166"/>
                  </a:lnTo>
                  <a:lnTo>
                    <a:pt x="229346" y="417500"/>
                  </a:lnTo>
                  <a:lnTo>
                    <a:pt x="246843" y="373605"/>
                  </a:lnTo>
                  <a:lnTo>
                    <a:pt x="253034" y="321348"/>
                  </a:lnTo>
                  <a:lnTo>
                    <a:pt x="240741" y="253482"/>
                  </a:lnTo>
                  <a:lnTo>
                    <a:pt x="203225" y="199580"/>
                  </a:lnTo>
                  <a:lnTo>
                    <a:pt x="269176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129889" y="1556313"/>
            <a:ext cx="2621280" cy="213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0"/>
              </a:spcBef>
            </a:pPr>
            <a:r>
              <a:rPr sz="1700" spc="-110" dirty="0">
                <a:solidFill>
                  <a:srgbClr val="414042"/>
                </a:solidFill>
              </a:rPr>
              <a:t>Комитет</a:t>
            </a:r>
            <a:r>
              <a:rPr sz="1700" spc="-95" dirty="0">
                <a:solidFill>
                  <a:srgbClr val="414042"/>
                </a:solidFill>
              </a:rPr>
              <a:t> </a:t>
            </a:r>
            <a:r>
              <a:rPr sz="1700" spc="-70" dirty="0">
                <a:solidFill>
                  <a:srgbClr val="414042"/>
                </a:solidFill>
              </a:rPr>
              <a:t>по</a:t>
            </a:r>
            <a:r>
              <a:rPr sz="1700" spc="-95" dirty="0">
                <a:solidFill>
                  <a:srgbClr val="414042"/>
                </a:solidFill>
              </a:rPr>
              <a:t> </a:t>
            </a:r>
            <a:r>
              <a:rPr sz="1700" spc="-25" dirty="0">
                <a:solidFill>
                  <a:srgbClr val="414042"/>
                </a:solidFill>
              </a:rPr>
              <a:t>содействию </a:t>
            </a:r>
            <a:r>
              <a:rPr sz="1700" spc="-65" dirty="0">
                <a:solidFill>
                  <a:srgbClr val="414042"/>
                </a:solidFill>
              </a:rPr>
              <a:t>развитию</a:t>
            </a:r>
            <a:r>
              <a:rPr sz="1700" spc="-85" dirty="0">
                <a:solidFill>
                  <a:srgbClr val="414042"/>
                </a:solidFill>
              </a:rPr>
              <a:t> </a:t>
            </a:r>
            <a:r>
              <a:rPr sz="1700" spc="-65" dirty="0">
                <a:solidFill>
                  <a:srgbClr val="414042"/>
                </a:solidFill>
              </a:rPr>
              <a:t>конкурентного рынка</a:t>
            </a:r>
            <a:r>
              <a:rPr sz="1700" spc="-95" dirty="0">
                <a:solidFill>
                  <a:srgbClr val="414042"/>
                </a:solidFill>
              </a:rPr>
              <a:t> </a:t>
            </a:r>
            <a:r>
              <a:rPr sz="1700" spc="-10" dirty="0">
                <a:solidFill>
                  <a:srgbClr val="414042"/>
                </a:solidFill>
              </a:rPr>
              <a:t>свето-</a:t>
            </a:r>
            <a:endParaRPr sz="1700"/>
          </a:p>
          <a:p>
            <a:pPr marL="12700" marR="551180">
              <a:lnSpc>
                <a:spcPct val="101699"/>
              </a:lnSpc>
            </a:pPr>
            <a:r>
              <a:rPr sz="1700" dirty="0">
                <a:solidFill>
                  <a:srgbClr val="414042"/>
                </a:solidFill>
              </a:rPr>
              <a:t>и</a:t>
            </a:r>
            <a:r>
              <a:rPr sz="1700" spc="-120" dirty="0">
                <a:solidFill>
                  <a:srgbClr val="414042"/>
                </a:solidFill>
              </a:rPr>
              <a:t> </a:t>
            </a:r>
            <a:r>
              <a:rPr sz="1700" spc="-10" dirty="0">
                <a:solidFill>
                  <a:srgbClr val="414042"/>
                </a:solidFill>
              </a:rPr>
              <a:t>электротехники для</a:t>
            </a:r>
            <a:r>
              <a:rPr sz="1700" spc="-105" dirty="0">
                <a:solidFill>
                  <a:srgbClr val="414042"/>
                </a:solidFill>
              </a:rPr>
              <a:t> </a:t>
            </a:r>
            <a:r>
              <a:rPr sz="1700" spc="-10" dirty="0">
                <a:solidFill>
                  <a:srgbClr val="414042"/>
                </a:solidFill>
              </a:rPr>
              <a:t>строительной </a:t>
            </a:r>
            <a:r>
              <a:rPr sz="1700" spc="-125" dirty="0">
                <a:solidFill>
                  <a:srgbClr val="414042"/>
                </a:solidFill>
              </a:rPr>
              <a:t>отрасли</a:t>
            </a:r>
            <a:r>
              <a:rPr sz="1700" spc="-75" dirty="0">
                <a:solidFill>
                  <a:srgbClr val="414042"/>
                </a:solidFill>
              </a:rPr>
              <a:t> </a:t>
            </a:r>
            <a:r>
              <a:rPr sz="1700" spc="-114" dirty="0">
                <a:solidFill>
                  <a:srgbClr val="414042"/>
                </a:solidFill>
              </a:rPr>
              <a:t>Российской </a:t>
            </a:r>
            <a:r>
              <a:rPr sz="1700" spc="-10" dirty="0">
                <a:solidFill>
                  <a:srgbClr val="414042"/>
                </a:solidFill>
              </a:rPr>
              <a:t>Федерации </a:t>
            </a:r>
            <a:r>
              <a:rPr sz="1700" spc="-125" dirty="0">
                <a:solidFill>
                  <a:srgbClr val="414042"/>
                </a:solidFill>
              </a:rPr>
              <a:t>асоциации</a:t>
            </a:r>
            <a:r>
              <a:rPr sz="1700" spc="-80" dirty="0">
                <a:solidFill>
                  <a:srgbClr val="414042"/>
                </a:solidFill>
              </a:rPr>
              <a:t> </a:t>
            </a:r>
            <a:r>
              <a:rPr sz="1700" spc="-10" dirty="0">
                <a:solidFill>
                  <a:srgbClr val="414042"/>
                </a:solidFill>
              </a:rPr>
              <a:t>НОПСМ</a:t>
            </a:r>
            <a:endParaRPr sz="1700"/>
          </a:p>
        </p:txBody>
      </p:sp>
      <p:sp>
        <p:nvSpPr>
          <p:cNvPr id="17" name="object 17"/>
          <p:cNvSpPr/>
          <p:nvPr/>
        </p:nvSpPr>
        <p:spPr>
          <a:xfrm>
            <a:off x="9611545" y="580417"/>
            <a:ext cx="825500" cy="3250565"/>
          </a:xfrm>
          <a:custGeom>
            <a:avLst/>
            <a:gdLst/>
            <a:ahLst/>
            <a:cxnLst/>
            <a:rect l="l" t="t" r="r" b="b"/>
            <a:pathLst>
              <a:path w="825500" h="3250565">
                <a:moveTo>
                  <a:pt x="825423" y="0"/>
                </a:moveTo>
                <a:lnTo>
                  <a:pt x="210070" y="0"/>
                </a:lnTo>
                <a:lnTo>
                  <a:pt x="0" y="3249942"/>
                </a:lnTo>
                <a:lnTo>
                  <a:pt x="615340" y="3249942"/>
                </a:lnTo>
                <a:lnTo>
                  <a:pt x="825423" y="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2"/>
          <p:cNvSpPr/>
          <p:nvPr/>
        </p:nvSpPr>
        <p:spPr>
          <a:xfrm>
            <a:off x="0" y="609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81"/>
                </a:lnTo>
                <a:lnTo>
                  <a:pt x="10693400" y="7559281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"/>
          <p:cNvSpPr/>
          <p:nvPr/>
        </p:nvSpPr>
        <p:spPr>
          <a:xfrm>
            <a:off x="4380334" y="7239279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"/>
          <p:cNvSpPr/>
          <p:nvPr/>
        </p:nvSpPr>
        <p:spPr>
          <a:xfrm>
            <a:off x="8492" y="7239279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60036" y="5185984"/>
            <a:ext cx="8646633" cy="1480877"/>
          </a:xfrm>
          <a:prstGeom prst="rect">
            <a:avLst/>
          </a:prstGeom>
        </p:spPr>
        <p:txBody>
          <a:bodyPr vert="horz" wrap="square" lIns="0" tIns="27010" rIns="0" bIns="0" rtlCol="0">
            <a:spAutoFit/>
          </a:bodyPr>
          <a:lstStyle/>
          <a:p>
            <a:pPr marL="16881" marR="6752">
              <a:lnSpc>
                <a:spcPts val="1396"/>
              </a:lnSpc>
              <a:spcBef>
                <a:spcPts val="213"/>
              </a:spcBef>
            </a:pPr>
            <a:r>
              <a:rPr sz="1196" b="1" dirty="0">
                <a:solidFill>
                  <a:srgbClr val="231F20"/>
                </a:solidFill>
                <a:latin typeface="Century Gothic"/>
                <a:cs typeface="Century Gothic"/>
              </a:rPr>
              <a:t>В</a:t>
            </a:r>
            <a:r>
              <a:rPr sz="1196" b="1" spc="18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106" dirty="0">
                <a:solidFill>
                  <a:srgbClr val="231F20"/>
                </a:solidFill>
                <a:latin typeface="Century Gothic"/>
                <a:cs typeface="Century Gothic"/>
              </a:rPr>
              <a:t>состав</a:t>
            </a:r>
            <a:r>
              <a:rPr sz="1196" b="1" spc="18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100" dirty="0">
                <a:solidFill>
                  <a:srgbClr val="231F20"/>
                </a:solidFill>
                <a:latin typeface="Century Gothic"/>
                <a:cs typeface="Century Gothic"/>
              </a:rPr>
              <a:t>Ассоциации</a:t>
            </a:r>
            <a:r>
              <a:rPr sz="1196" b="1" spc="18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60" dirty="0">
                <a:solidFill>
                  <a:srgbClr val="231F20"/>
                </a:solidFill>
                <a:latin typeface="Century Gothic"/>
                <a:cs typeface="Century Gothic"/>
              </a:rPr>
              <a:t>НОПСМ</a:t>
            </a:r>
            <a:r>
              <a:rPr sz="1196" b="1" spc="18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27" dirty="0">
                <a:solidFill>
                  <a:srgbClr val="231F20"/>
                </a:solidFill>
                <a:latin typeface="Century Gothic"/>
                <a:cs typeface="Century Gothic"/>
              </a:rPr>
              <a:t>входят</a:t>
            </a:r>
            <a:r>
              <a:rPr sz="1196" b="1" spc="18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dirty="0">
                <a:solidFill>
                  <a:srgbClr val="231F20"/>
                </a:solidFill>
                <a:latin typeface="Century Gothic"/>
                <a:cs typeface="Century Gothic"/>
              </a:rPr>
              <a:t>25</a:t>
            </a:r>
            <a:r>
              <a:rPr sz="1196" b="1" spc="19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47" dirty="0">
                <a:solidFill>
                  <a:srgbClr val="231F20"/>
                </a:solidFill>
                <a:latin typeface="Century Gothic"/>
                <a:cs typeface="Century Gothic"/>
              </a:rPr>
              <a:t>профильных</a:t>
            </a:r>
            <a:r>
              <a:rPr sz="1196" b="1" spc="18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73" dirty="0">
                <a:solidFill>
                  <a:srgbClr val="231F20"/>
                </a:solidFill>
                <a:latin typeface="Century Gothic"/>
                <a:cs typeface="Century Gothic"/>
              </a:rPr>
              <a:t>отраслевых</a:t>
            </a:r>
            <a:r>
              <a:rPr sz="1196" b="1" spc="18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40" dirty="0">
                <a:solidFill>
                  <a:srgbClr val="231F20"/>
                </a:solidFill>
                <a:latin typeface="Century Gothic"/>
                <a:cs typeface="Century Gothic"/>
              </a:rPr>
              <a:t>объединений</a:t>
            </a:r>
            <a:r>
              <a:rPr sz="1196" b="1" spc="19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1196" spc="1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основным</a:t>
            </a:r>
            <a:r>
              <a:rPr sz="1196" spc="19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группам</a:t>
            </a:r>
            <a:r>
              <a:rPr sz="1196" spc="1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строительных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материалов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1196" b="1" spc="-100" dirty="0">
                <a:solidFill>
                  <a:srgbClr val="231F20"/>
                </a:solidFill>
                <a:latin typeface="Century Gothic"/>
                <a:cs typeface="Century Gothic"/>
              </a:rPr>
              <a:t>свыше</a:t>
            </a:r>
            <a:r>
              <a:rPr sz="1196" b="1" spc="-2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13" dirty="0">
                <a:solidFill>
                  <a:srgbClr val="231F20"/>
                </a:solidFill>
                <a:latin typeface="Century Gothic"/>
                <a:cs typeface="Century Gothic"/>
              </a:rPr>
              <a:t>50</a:t>
            </a:r>
            <a:r>
              <a:rPr sz="1196" b="1" spc="-2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86" dirty="0">
                <a:solidFill>
                  <a:srgbClr val="231F20"/>
                </a:solidFill>
                <a:latin typeface="Century Gothic"/>
                <a:cs typeface="Century Gothic"/>
              </a:rPr>
              <a:t>ведущих</a:t>
            </a:r>
            <a:r>
              <a:rPr sz="1196" b="1" spc="-2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106" dirty="0">
                <a:solidFill>
                  <a:srgbClr val="231F20"/>
                </a:solidFill>
                <a:latin typeface="Century Gothic"/>
                <a:cs typeface="Century Gothic"/>
              </a:rPr>
              <a:t>российских</a:t>
            </a:r>
            <a:r>
              <a:rPr sz="1196" b="1" spc="-2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96" b="1" spc="-80" dirty="0">
                <a:solidFill>
                  <a:srgbClr val="231F20"/>
                </a:solidFill>
                <a:latin typeface="Century Gothic"/>
                <a:cs typeface="Century Gothic"/>
              </a:rPr>
              <a:t>компаний</a:t>
            </a:r>
            <a:r>
              <a:rPr sz="1196" spc="-8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осуществляющих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производство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и поставку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строительных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материалов.</a:t>
            </a:r>
            <a:endParaRPr sz="1196" dirty="0">
              <a:latin typeface="Trebuchet MS"/>
              <a:cs typeface="Trebuchet MS"/>
            </a:endParaRPr>
          </a:p>
          <a:p>
            <a:endParaRPr sz="1196" dirty="0">
              <a:latin typeface="Trebuchet MS"/>
              <a:cs typeface="Trebuchet MS"/>
            </a:endParaRPr>
          </a:p>
          <a:p>
            <a:pPr marL="129138">
              <a:lnSpc>
                <a:spcPts val="1821"/>
              </a:lnSpc>
            </a:pPr>
            <a:r>
              <a:rPr sz="1595" b="1" spc="-53" dirty="0">
                <a:solidFill>
                  <a:srgbClr val="213055"/>
                </a:solidFill>
                <a:latin typeface="Century Gothic"/>
                <a:cs typeface="Century Gothic"/>
              </a:rPr>
              <a:t>Ключевыми</a:t>
            </a:r>
            <a:r>
              <a:rPr sz="1595" b="1" spc="-66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13" dirty="0">
                <a:solidFill>
                  <a:srgbClr val="213055"/>
                </a:solidFill>
                <a:latin typeface="Century Gothic"/>
                <a:cs typeface="Century Gothic"/>
              </a:rPr>
              <a:t>задачами</a:t>
            </a:r>
            <a:r>
              <a:rPr sz="1595" b="1" spc="-60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52" dirty="0">
                <a:solidFill>
                  <a:srgbClr val="213055"/>
                </a:solidFill>
                <a:latin typeface="Century Gothic"/>
                <a:cs typeface="Century Gothic"/>
              </a:rPr>
              <a:t>Ассоциации</a:t>
            </a:r>
            <a:r>
              <a:rPr sz="1595" b="1" spc="-60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33" dirty="0">
                <a:solidFill>
                  <a:srgbClr val="213055"/>
                </a:solidFill>
                <a:latin typeface="Century Gothic"/>
                <a:cs typeface="Century Gothic"/>
              </a:rPr>
              <a:t>НОПСМ</a:t>
            </a:r>
            <a:r>
              <a:rPr sz="1595" b="1" spc="-60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3" dirty="0">
                <a:solidFill>
                  <a:srgbClr val="213055"/>
                </a:solidFill>
                <a:latin typeface="Century Gothic"/>
                <a:cs typeface="Century Gothic"/>
              </a:rPr>
              <a:t>являются:</a:t>
            </a:r>
            <a:endParaRPr sz="1595" dirty="0">
              <a:latin typeface="Century Gothic"/>
              <a:cs typeface="Century Gothic"/>
            </a:endParaRPr>
          </a:p>
          <a:p>
            <a:pPr marL="320736" indent="-192442">
              <a:lnSpc>
                <a:spcPts val="1288"/>
              </a:lnSpc>
              <a:buFontTx/>
              <a:buChar char="•"/>
              <a:tabLst>
                <a:tab pos="321580" algn="l"/>
              </a:tabLst>
            </a:pP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стратегическое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развитие</a:t>
            </a:r>
            <a:r>
              <a:rPr sz="1196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отрасли;</a:t>
            </a:r>
            <a:endParaRPr sz="1196" dirty="0">
              <a:latin typeface="Trebuchet MS"/>
              <a:cs typeface="Trebuchet MS"/>
            </a:endParaRPr>
          </a:p>
          <a:p>
            <a:pPr marL="320736" indent="-192442">
              <a:lnSpc>
                <a:spcPts val="1329"/>
              </a:lnSpc>
              <a:buFontTx/>
              <a:buChar char="•"/>
              <a:tabLst>
                <a:tab pos="321580" algn="l"/>
              </a:tabLst>
            </a:pP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техническое</a:t>
            </a:r>
            <a:r>
              <a:rPr sz="1196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регулирование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стандартизация;</a:t>
            </a:r>
            <a:endParaRPr sz="1196" dirty="0">
              <a:latin typeface="Trebuchet MS"/>
              <a:cs typeface="Trebuchet MS"/>
            </a:endParaRPr>
          </a:p>
          <a:p>
            <a:pPr marL="320736" indent="-192442">
              <a:lnSpc>
                <a:spcPts val="1329"/>
              </a:lnSpc>
              <a:buFontTx/>
              <a:buChar char="•"/>
              <a:tabLst>
                <a:tab pos="321580" algn="l"/>
              </a:tabLst>
            </a:pP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развитие</a:t>
            </a:r>
            <a:r>
              <a:rPr sz="1196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экспортно-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импортной</a:t>
            </a:r>
            <a:r>
              <a:rPr sz="1196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политики</a:t>
            </a:r>
            <a:r>
              <a:rPr sz="1196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таможенно-тарифное</a:t>
            </a:r>
            <a:r>
              <a:rPr sz="1196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регулирование;</a:t>
            </a:r>
            <a:endParaRPr sz="1196" dirty="0">
              <a:latin typeface="Trebuchet MS"/>
              <a:cs typeface="Trebuchet MS"/>
            </a:endParaRPr>
          </a:p>
          <a:p>
            <a:pPr marL="320736" indent="-192442">
              <a:lnSpc>
                <a:spcPts val="1382"/>
              </a:lnSpc>
              <a:buFontTx/>
              <a:buChar char="•"/>
              <a:tabLst>
                <a:tab pos="321580" algn="l"/>
              </a:tabLst>
            </a:pP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повышение</a:t>
            </a:r>
            <a:r>
              <a:rPr sz="1196" spc="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конкурентоспособности</a:t>
            </a:r>
            <a:r>
              <a:rPr sz="1196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производителей</a:t>
            </a:r>
            <a:r>
              <a:rPr sz="1196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строительных</a:t>
            </a:r>
            <a:r>
              <a:rPr sz="1196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 err="1">
                <a:solidFill>
                  <a:srgbClr val="231F20"/>
                </a:solidFill>
                <a:latin typeface="Trebuchet MS"/>
                <a:cs typeface="Trebuchet MS"/>
              </a:rPr>
              <a:t>материалов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.</a:t>
            </a:r>
            <a:endParaRPr sz="1196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66509" y="1327905"/>
            <a:ext cx="8623844" cy="831407"/>
          </a:xfrm>
          <a:custGeom>
            <a:avLst/>
            <a:gdLst/>
            <a:ahLst/>
            <a:cxnLst/>
            <a:rect l="l" t="t" r="r" b="b"/>
            <a:pathLst>
              <a:path w="6487795" h="625475">
                <a:moveTo>
                  <a:pt x="6487693" y="0"/>
                </a:moveTo>
                <a:lnTo>
                  <a:pt x="0" y="0"/>
                </a:lnTo>
                <a:lnTo>
                  <a:pt x="0" y="625462"/>
                </a:lnTo>
                <a:lnTo>
                  <a:pt x="6487693" y="625462"/>
                </a:lnTo>
                <a:lnTo>
                  <a:pt x="6487693" y="0"/>
                </a:lnTo>
                <a:close/>
              </a:path>
            </a:pathLst>
          </a:custGeom>
          <a:solidFill>
            <a:srgbClr val="213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46346" y="2646932"/>
            <a:ext cx="1173246" cy="1168719"/>
          </a:xfrm>
          <a:prstGeom prst="rect">
            <a:avLst/>
          </a:prstGeom>
        </p:spPr>
        <p:txBody>
          <a:bodyPr vert="horz" wrap="square" lIns="0" tIns="20258" rIns="0" bIns="0" rtlCol="0">
            <a:spAutoFit/>
          </a:bodyPr>
          <a:lstStyle/>
          <a:p>
            <a:pPr marL="16881">
              <a:spcBef>
                <a:spcPts val="160"/>
              </a:spcBef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МАНТУРОВ</a:t>
            </a:r>
            <a:endParaRPr sz="997" dirty="0">
              <a:latin typeface="Century Gothic"/>
              <a:cs typeface="Century Gothic"/>
            </a:endParaRPr>
          </a:p>
          <a:p>
            <a:pPr marL="16881" marR="54019">
              <a:lnSpc>
                <a:spcPct val="103200"/>
              </a:lnSpc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Денис</a:t>
            </a:r>
            <a:r>
              <a:rPr sz="997" b="1" spc="6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97" b="1" spc="-27" dirty="0">
                <a:solidFill>
                  <a:srgbClr val="231F20"/>
                </a:solidFill>
                <a:latin typeface="Century Gothic"/>
                <a:cs typeface="Century Gothic"/>
              </a:rPr>
              <a:t>Валентинович</a:t>
            </a:r>
            <a:endParaRPr sz="997" dirty="0">
              <a:latin typeface="Century Gothic"/>
              <a:cs typeface="Century Gothic"/>
            </a:endParaRPr>
          </a:p>
          <a:p>
            <a:pPr marL="16881" marR="6752">
              <a:lnSpc>
                <a:spcPct val="107100"/>
              </a:lnSpc>
              <a:spcBef>
                <a:spcPts val="266"/>
              </a:spcBef>
            </a:pPr>
            <a:r>
              <a:rPr lang="ru-RU" sz="731" spc="-13" dirty="0">
                <a:solidFill>
                  <a:srgbClr val="231F20"/>
                </a:solidFill>
                <a:latin typeface="Trebuchet MS"/>
                <a:cs typeface="Trebuchet MS"/>
              </a:rPr>
              <a:t>Заместитель Председателя </a:t>
            </a:r>
            <a:r>
              <a:rPr lang="ru-RU" sz="731" spc="-13" dirty="0" err="1">
                <a:solidFill>
                  <a:srgbClr val="231F20"/>
                </a:solidFill>
                <a:latin typeface="Trebuchet MS"/>
                <a:cs typeface="Trebuchet MS"/>
              </a:rPr>
              <a:t>Правительтсва</a:t>
            </a:r>
            <a:r>
              <a:rPr lang="ru-RU" sz="731" spc="-13" dirty="0">
                <a:solidFill>
                  <a:srgbClr val="231F20"/>
                </a:solidFill>
                <a:latin typeface="Trebuchet MS"/>
                <a:cs typeface="Trebuchet MS"/>
              </a:rPr>
              <a:t> РФ, </a:t>
            </a:r>
          </a:p>
          <a:p>
            <a:pPr marL="16881" marR="6752">
              <a:lnSpc>
                <a:spcPct val="107100"/>
              </a:lnSpc>
              <a:spcBef>
                <a:spcPts val="266"/>
              </a:spcBef>
            </a:pPr>
            <a:r>
              <a:rPr sz="731" spc="-13" dirty="0" err="1">
                <a:solidFill>
                  <a:srgbClr val="231F20"/>
                </a:solidFill>
                <a:latin typeface="Trebuchet MS"/>
                <a:cs typeface="Trebuchet MS"/>
              </a:rPr>
              <a:t>Министр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</a:t>
            </a:r>
            <a:r>
              <a:rPr sz="731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66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торговли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 Р</a:t>
            </a:r>
            <a:r>
              <a:rPr lang="ru-RU" sz="731" spc="-13" dirty="0">
                <a:solidFill>
                  <a:srgbClr val="231F20"/>
                </a:solidFill>
                <a:latin typeface="Trebuchet MS"/>
                <a:cs typeface="Trebuchet MS"/>
              </a:rPr>
              <a:t>Ф</a:t>
            </a:r>
            <a:endParaRPr sz="731" dirty="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66508" y="2687596"/>
            <a:ext cx="1024699" cy="1023011"/>
            <a:chOff x="892835" y="2021903"/>
            <a:chExt cx="770890" cy="7696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85" y="2028266"/>
              <a:ext cx="757567" cy="7563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99185" y="2028253"/>
              <a:ext cx="758190" cy="756920"/>
            </a:xfrm>
            <a:custGeom>
              <a:avLst/>
              <a:gdLst/>
              <a:ahLst/>
              <a:cxnLst/>
              <a:rect l="l" t="t" r="r" b="b"/>
              <a:pathLst>
                <a:path w="758189" h="756919">
                  <a:moveTo>
                    <a:pt x="0" y="756335"/>
                  </a:moveTo>
                  <a:lnTo>
                    <a:pt x="757567" y="756335"/>
                  </a:lnTo>
                  <a:lnTo>
                    <a:pt x="757567" y="0"/>
                  </a:lnTo>
                  <a:lnTo>
                    <a:pt x="0" y="0"/>
                  </a:lnTo>
                  <a:lnTo>
                    <a:pt x="0" y="756335"/>
                  </a:lnTo>
                  <a:close/>
                </a:path>
              </a:pathLst>
            </a:custGeom>
            <a:ln w="12700">
              <a:solidFill>
                <a:srgbClr val="B1B3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957608" y="2646506"/>
            <a:ext cx="987560" cy="1009894"/>
          </a:xfrm>
          <a:prstGeom prst="rect">
            <a:avLst/>
          </a:prstGeom>
        </p:spPr>
        <p:txBody>
          <a:bodyPr vert="horz" wrap="square" lIns="0" tIns="20258" rIns="0" bIns="0" rtlCol="0">
            <a:spAutoFit/>
          </a:bodyPr>
          <a:lstStyle/>
          <a:p>
            <a:pPr marL="16881">
              <a:spcBef>
                <a:spcPts val="160"/>
              </a:spcBef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ПАХОМОВ</a:t>
            </a:r>
            <a:endParaRPr sz="997">
              <a:latin typeface="Century Gothic"/>
              <a:cs typeface="Century Gothic"/>
            </a:endParaRPr>
          </a:p>
          <a:p>
            <a:pPr marL="16881" marR="6752">
              <a:lnSpc>
                <a:spcPct val="103200"/>
              </a:lnSpc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Сергей</a:t>
            </a:r>
            <a:r>
              <a:rPr sz="997" b="1" spc="6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97" b="1" spc="-53" dirty="0">
                <a:solidFill>
                  <a:srgbClr val="231F20"/>
                </a:solidFill>
                <a:latin typeface="Century Gothic"/>
                <a:cs typeface="Century Gothic"/>
              </a:rPr>
              <a:t>Александрович</a:t>
            </a:r>
            <a:endParaRPr sz="997">
              <a:latin typeface="Century Gothic"/>
              <a:cs typeface="Century Gothic"/>
            </a:endParaRPr>
          </a:p>
          <a:p>
            <a:pPr marL="16881" marR="47266">
              <a:lnSpc>
                <a:spcPct val="107100"/>
              </a:lnSpc>
              <a:spcBef>
                <a:spcPts val="266"/>
              </a:spcBef>
            </a:pP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Председатель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Государственной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Думы</a:t>
            </a:r>
            <a:r>
              <a:rPr sz="731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РФ</a:t>
            </a:r>
            <a:r>
              <a:rPr sz="731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33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строительству</a:t>
            </a:r>
            <a:r>
              <a:rPr sz="731" spc="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731" spc="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33" dirty="0">
                <a:solidFill>
                  <a:srgbClr val="231F20"/>
                </a:solidFill>
                <a:latin typeface="Trebuchet MS"/>
                <a:cs typeface="Trebuchet MS"/>
              </a:rPr>
              <a:t>ЖКХ</a:t>
            </a:r>
            <a:endParaRPr sz="731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891075" y="2687614"/>
            <a:ext cx="1024699" cy="1024699"/>
            <a:chOff x="5876556" y="2021916"/>
            <a:chExt cx="770890" cy="77089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82894" y="2028266"/>
              <a:ext cx="757580" cy="7575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82906" y="2028266"/>
              <a:ext cx="758190" cy="758190"/>
            </a:xfrm>
            <a:custGeom>
              <a:avLst/>
              <a:gdLst/>
              <a:ahLst/>
              <a:cxnLst/>
              <a:rect l="l" t="t" r="r" b="b"/>
              <a:pathLst>
                <a:path w="758190" h="758189">
                  <a:moveTo>
                    <a:pt x="0" y="757567"/>
                  </a:moveTo>
                  <a:lnTo>
                    <a:pt x="757567" y="757567"/>
                  </a:lnTo>
                  <a:lnTo>
                    <a:pt x="757567" y="0"/>
                  </a:lnTo>
                  <a:lnTo>
                    <a:pt x="0" y="0"/>
                  </a:lnTo>
                  <a:lnTo>
                    <a:pt x="0" y="757567"/>
                  </a:lnTo>
                  <a:close/>
                </a:path>
              </a:pathLst>
            </a:custGeom>
            <a:ln w="12700">
              <a:solidFill>
                <a:srgbClr val="B1B3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957609" y="3891987"/>
            <a:ext cx="893868" cy="1009894"/>
          </a:xfrm>
          <a:prstGeom prst="rect">
            <a:avLst/>
          </a:prstGeom>
        </p:spPr>
        <p:txBody>
          <a:bodyPr vert="horz" wrap="square" lIns="0" tIns="20258" rIns="0" bIns="0" rtlCol="0">
            <a:spAutoFit/>
          </a:bodyPr>
          <a:lstStyle/>
          <a:p>
            <a:pPr marL="16881">
              <a:spcBef>
                <a:spcPts val="160"/>
              </a:spcBef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ШОХИН</a:t>
            </a:r>
            <a:endParaRPr sz="997">
              <a:latin typeface="Century Gothic"/>
              <a:cs typeface="Century Gothic"/>
            </a:endParaRPr>
          </a:p>
          <a:p>
            <a:pPr marL="16881" marR="123230">
              <a:lnSpc>
                <a:spcPct val="103200"/>
              </a:lnSpc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Александр</a:t>
            </a:r>
            <a:r>
              <a:rPr sz="997" b="1" spc="6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97" b="1" spc="-27" dirty="0">
                <a:solidFill>
                  <a:srgbClr val="231F20"/>
                </a:solidFill>
                <a:latin typeface="Century Gothic"/>
                <a:cs typeface="Century Gothic"/>
              </a:rPr>
              <a:t>Николаевич</a:t>
            </a:r>
            <a:endParaRPr sz="997">
              <a:latin typeface="Century Gothic"/>
              <a:cs typeface="Century Gothic"/>
            </a:endParaRPr>
          </a:p>
          <a:p>
            <a:pPr marL="16881" marR="6752">
              <a:lnSpc>
                <a:spcPct val="107100"/>
              </a:lnSpc>
              <a:spcBef>
                <a:spcPts val="266"/>
              </a:spcBef>
            </a:pP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Президент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Российского</a:t>
            </a:r>
            <a:r>
              <a:rPr sz="731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союза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промышленников</a:t>
            </a:r>
            <a:r>
              <a:rPr sz="731" spc="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66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предпринимателей</a:t>
            </a:r>
            <a:endParaRPr sz="731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891075" y="3933103"/>
            <a:ext cx="1024699" cy="1024699"/>
            <a:chOff x="5876556" y="2958909"/>
            <a:chExt cx="770890" cy="77089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2894" y="2965246"/>
              <a:ext cx="757580" cy="75758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882906" y="2965259"/>
              <a:ext cx="758190" cy="758190"/>
            </a:xfrm>
            <a:custGeom>
              <a:avLst/>
              <a:gdLst/>
              <a:ahLst/>
              <a:cxnLst/>
              <a:rect l="l" t="t" r="r" b="b"/>
              <a:pathLst>
                <a:path w="758190" h="758189">
                  <a:moveTo>
                    <a:pt x="0" y="757567"/>
                  </a:moveTo>
                  <a:lnTo>
                    <a:pt x="757567" y="757567"/>
                  </a:lnTo>
                  <a:lnTo>
                    <a:pt x="757567" y="0"/>
                  </a:lnTo>
                  <a:lnTo>
                    <a:pt x="0" y="0"/>
                  </a:lnTo>
                  <a:lnTo>
                    <a:pt x="0" y="757567"/>
                  </a:lnTo>
                  <a:close/>
                </a:path>
              </a:pathLst>
            </a:custGeom>
            <a:ln w="12700">
              <a:solidFill>
                <a:srgbClr val="B1B3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656164" y="3891987"/>
            <a:ext cx="978275" cy="889540"/>
          </a:xfrm>
          <a:prstGeom prst="rect">
            <a:avLst/>
          </a:prstGeom>
        </p:spPr>
        <p:txBody>
          <a:bodyPr vert="horz" wrap="square" lIns="0" tIns="20258" rIns="0" bIns="0" rtlCol="0">
            <a:spAutoFit/>
          </a:bodyPr>
          <a:lstStyle/>
          <a:p>
            <a:pPr marL="16881">
              <a:spcBef>
                <a:spcPts val="160"/>
              </a:spcBef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СКРЫПНИК</a:t>
            </a:r>
            <a:endParaRPr sz="997">
              <a:latin typeface="Century Gothic"/>
              <a:cs typeface="Century Gothic"/>
            </a:endParaRPr>
          </a:p>
          <a:p>
            <a:pPr marL="16881" marR="213543">
              <a:lnSpc>
                <a:spcPct val="103200"/>
              </a:lnSpc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Назарий</a:t>
            </a:r>
            <a:r>
              <a:rPr sz="997" b="1" spc="6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Викторович</a:t>
            </a:r>
            <a:endParaRPr sz="997">
              <a:latin typeface="Century Gothic"/>
              <a:cs typeface="Century Gothic"/>
            </a:endParaRPr>
          </a:p>
          <a:p>
            <a:pPr marL="16881" marR="6752">
              <a:lnSpc>
                <a:spcPct val="107100"/>
              </a:lnSpc>
              <a:spcBef>
                <a:spcPts val="266"/>
              </a:spcBef>
            </a:pP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Руководитель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Федеральной</a:t>
            </a:r>
            <a:r>
              <a:rPr sz="731" spc="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731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аккредитации</a:t>
            </a:r>
            <a:endParaRPr sz="731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88033" y="3933103"/>
            <a:ext cx="1024699" cy="1024699"/>
            <a:chOff x="2639339" y="2958909"/>
            <a:chExt cx="770890" cy="77089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5676" y="2965259"/>
              <a:ext cx="757580" cy="75756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45689" y="2965259"/>
              <a:ext cx="758190" cy="758190"/>
            </a:xfrm>
            <a:custGeom>
              <a:avLst/>
              <a:gdLst/>
              <a:ahLst/>
              <a:cxnLst/>
              <a:rect l="l" t="t" r="r" b="b"/>
              <a:pathLst>
                <a:path w="758189" h="758189">
                  <a:moveTo>
                    <a:pt x="0" y="757567"/>
                  </a:moveTo>
                  <a:lnTo>
                    <a:pt x="757567" y="757567"/>
                  </a:lnTo>
                  <a:lnTo>
                    <a:pt x="757567" y="0"/>
                  </a:lnTo>
                  <a:lnTo>
                    <a:pt x="0" y="0"/>
                  </a:lnTo>
                  <a:lnTo>
                    <a:pt x="0" y="757567"/>
                  </a:lnTo>
                  <a:close/>
                </a:path>
              </a:pathLst>
            </a:custGeom>
            <a:ln w="12700">
              <a:solidFill>
                <a:srgbClr val="B1B3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872093" y="2646507"/>
            <a:ext cx="855041" cy="889540"/>
          </a:xfrm>
          <a:prstGeom prst="rect">
            <a:avLst/>
          </a:prstGeom>
        </p:spPr>
        <p:txBody>
          <a:bodyPr vert="horz" wrap="square" lIns="0" tIns="20258" rIns="0" bIns="0" rtlCol="0">
            <a:spAutoFit/>
          </a:bodyPr>
          <a:lstStyle/>
          <a:p>
            <a:pPr marL="16881">
              <a:spcBef>
                <a:spcPts val="160"/>
              </a:spcBef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ЯКОВЛЕВ</a:t>
            </a:r>
            <a:endParaRPr sz="997">
              <a:latin typeface="Century Gothic"/>
              <a:cs typeface="Century Gothic"/>
            </a:endParaRPr>
          </a:p>
          <a:p>
            <a:pPr marL="16881" marR="30386">
              <a:lnSpc>
                <a:spcPct val="103200"/>
              </a:lnSpc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Владимир</a:t>
            </a:r>
            <a:r>
              <a:rPr sz="997" b="1" spc="6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97" b="1" spc="-40" dirty="0">
                <a:solidFill>
                  <a:srgbClr val="231F20"/>
                </a:solidFill>
                <a:latin typeface="Century Gothic"/>
                <a:cs typeface="Century Gothic"/>
              </a:rPr>
              <a:t>Анатольевич</a:t>
            </a:r>
            <a:endParaRPr sz="997">
              <a:latin typeface="Century Gothic"/>
              <a:cs typeface="Century Gothic"/>
            </a:endParaRPr>
          </a:p>
          <a:p>
            <a:pPr marL="16881" marR="6752">
              <a:lnSpc>
                <a:spcPct val="107100"/>
              </a:lnSpc>
              <a:spcBef>
                <a:spcPts val="266"/>
              </a:spcBef>
            </a:pP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Президент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Российского</a:t>
            </a:r>
            <a:r>
              <a:rPr sz="731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союза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строителей</a:t>
            </a:r>
            <a:endParaRPr sz="731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805501" y="2687614"/>
            <a:ext cx="1024699" cy="1024699"/>
            <a:chOff x="4307560" y="2021916"/>
            <a:chExt cx="770890" cy="77089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3910" y="2028266"/>
              <a:ext cx="757577" cy="75756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313910" y="2028266"/>
              <a:ext cx="758190" cy="758190"/>
            </a:xfrm>
            <a:custGeom>
              <a:avLst/>
              <a:gdLst/>
              <a:ahLst/>
              <a:cxnLst/>
              <a:rect l="l" t="t" r="r" b="b"/>
              <a:pathLst>
                <a:path w="758189" h="758189">
                  <a:moveTo>
                    <a:pt x="0" y="757567"/>
                  </a:moveTo>
                  <a:lnTo>
                    <a:pt x="757567" y="757567"/>
                  </a:lnTo>
                  <a:lnTo>
                    <a:pt x="757567" y="0"/>
                  </a:lnTo>
                  <a:lnTo>
                    <a:pt x="0" y="0"/>
                  </a:lnTo>
                  <a:lnTo>
                    <a:pt x="0" y="757567"/>
                  </a:lnTo>
                  <a:close/>
                </a:path>
              </a:pathLst>
            </a:custGeom>
            <a:ln w="12700">
              <a:solidFill>
                <a:srgbClr val="B1B3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656163" y="2646506"/>
            <a:ext cx="1061838" cy="967575"/>
          </a:xfrm>
          <a:prstGeom prst="rect">
            <a:avLst/>
          </a:prstGeom>
        </p:spPr>
        <p:txBody>
          <a:bodyPr vert="horz" wrap="square" lIns="0" tIns="20258" rIns="0" bIns="0" rtlCol="0">
            <a:spAutoFit/>
          </a:bodyPr>
          <a:lstStyle/>
          <a:p>
            <a:pPr marL="16881">
              <a:spcBef>
                <a:spcPts val="160"/>
              </a:spcBef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ФАЙЗУЛЛИН</a:t>
            </a:r>
            <a:endParaRPr sz="997">
              <a:latin typeface="Century Gothic"/>
              <a:cs typeface="Century Gothic"/>
            </a:endParaRPr>
          </a:p>
          <a:p>
            <a:pPr marL="16881">
              <a:spcBef>
                <a:spcPts val="40"/>
              </a:spcBef>
            </a:pPr>
            <a:r>
              <a:rPr sz="997" b="1" spc="-40" dirty="0">
                <a:solidFill>
                  <a:srgbClr val="231F20"/>
                </a:solidFill>
                <a:latin typeface="Century Gothic"/>
                <a:cs typeface="Century Gothic"/>
              </a:rPr>
              <a:t>Ирек </a:t>
            </a: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Энварович</a:t>
            </a:r>
            <a:endParaRPr sz="997">
              <a:latin typeface="Century Gothic"/>
              <a:cs typeface="Century Gothic"/>
            </a:endParaRPr>
          </a:p>
          <a:p>
            <a:pPr marL="16881" marR="6752">
              <a:lnSpc>
                <a:spcPct val="107100"/>
              </a:lnSpc>
              <a:spcBef>
                <a:spcPts val="266"/>
              </a:spcBef>
            </a:pP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Министр</a:t>
            </a:r>
            <a:r>
              <a:rPr sz="731" spc="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строительства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731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жилищно-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коммунального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хозяйства</a:t>
            </a:r>
            <a:r>
              <a:rPr sz="731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Российской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Федерации</a:t>
            </a:r>
            <a:endParaRPr sz="731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588033" y="2687614"/>
            <a:ext cx="1024699" cy="1024699"/>
            <a:chOff x="2639339" y="2021916"/>
            <a:chExt cx="770890" cy="770890"/>
          </a:xfrm>
        </p:grpSpPr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45676" y="2028266"/>
              <a:ext cx="757580" cy="75756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645689" y="2028266"/>
              <a:ext cx="758190" cy="758190"/>
            </a:xfrm>
            <a:custGeom>
              <a:avLst/>
              <a:gdLst/>
              <a:ahLst/>
              <a:cxnLst/>
              <a:rect l="l" t="t" r="r" b="b"/>
              <a:pathLst>
                <a:path w="758189" h="758189">
                  <a:moveTo>
                    <a:pt x="0" y="757567"/>
                  </a:moveTo>
                  <a:lnTo>
                    <a:pt x="757567" y="757567"/>
                  </a:lnTo>
                  <a:lnTo>
                    <a:pt x="757567" y="0"/>
                  </a:lnTo>
                  <a:lnTo>
                    <a:pt x="0" y="0"/>
                  </a:lnTo>
                  <a:lnTo>
                    <a:pt x="0" y="757567"/>
                  </a:lnTo>
                  <a:close/>
                </a:path>
              </a:pathLst>
            </a:custGeom>
            <a:ln w="12700">
              <a:solidFill>
                <a:srgbClr val="B1B3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346347" y="3891986"/>
            <a:ext cx="1155529" cy="1061480"/>
          </a:xfrm>
          <a:prstGeom prst="rect">
            <a:avLst/>
          </a:prstGeom>
        </p:spPr>
        <p:txBody>
          <a:bodyPr vert="horz" wrap="square" lIns="0" tIns="16037" rIns="0" bIns="0" rtlCol="0">
            <a:spAutoFit/>
          </a:bodyPr>
          <a:lstStyle/>
          <a:p>
            <a:pPr marL="16881" marR="6752">
              <a:lnSpc>
                <a:spcPct val="103200"/>
              </a:lnSpc>
              <a:spcBef>
                <a:spcPts val="126"/>
              </a:spcBef>
            </a:pPr>
            <a:r>
              <a:rPr lang="ru-RU" sz="997" b="1" spc="-40" dirty="0">
                <a:solidFill>
                  <a:srgbClr val="231F20"/>
                </a:solidFill>
                <a:latin typeface="Century Gothic"/>
                <a:cs typeface="Century Gothic"/>
              </a:rPr>
              <a:t>ШАЛАЕВ Антон Павлович</a:t>
            </a:r>
          </a:p>
          <a:p>
            <a:pPr marL="16881" marR="6752">
              <a:lnSpc>
                <a:spcPct val="103200"/>
              </a:lnSpc>
              <a:spcBef>
                <a:spcPts val="126"/>
              </a:spcBef>
            </a:pPr>
            <a:r>
              <a:rPr sz="731" spc="-13" dirty="0" err="1">
                <a:solidFill>
                  <a:srgbClr val="231F20"/>
                </a:solidFill>
                <a:latin typeface="Trebuchet MS"/>
                <a:cs typeface="Trebuchet MS"/>
              </a:rPr>
              <a:t>Руководитель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Федерального</a:t>
            </a:r>
            <a:r>
              <a:rPr sz="731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агентства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731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техническому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регулированию</a:t>
            </a:r>
            <a:r>
              <a:rPr sz="731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66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98" spc="-33" dirty="0">
                <a:solidFill>
                  <a:srgbClr val="231F20"/>
                </a:solidFill>
                <a:latin typeface="Trebuchet MS"/>
                <a:cs typeface="Trebuchet MS"/>
              </a:rPr>
              <a:t>метрологии</a:t>
            </a:r>
            <a:r>
              <a:rPr sz="798" spc="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98" spc="-13" dirty="0">
                <a:solidFill>
                  <a:srgbClr val="231F20"/>
                </a:solidFill>
                <a:latin typeface="Trebuchet MS"/>
                <a:cs typeface="Trebuchet MS"/>
              </a:rPr>
              <a:t>хозяйства</a:t>
            </a:r>
            <a:r>
              <a:rPr sz="798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98" spc="-33" dirty="0">
                <a:solidFill>
                  <a:srgbClr val="231F20"/>
                </a:solidFill>
                <a:latin typeface="Trebuchet MS"/>
                <a:cs typeface="Trebuchet MS"/>
              </a:rPr>
              <a:t>Российской</a:t>
            </a:r>
            <a:r>
              <a:rPr sz="798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98" spc="-13" dirty="0">
                <a:solidFill>
                  <a:srgbClr val="231F20"/>
                </a:solidFill>
                <a:latin typeface="Trebuchet MS"/>
                <a:cs typeface="Trebuchet MS"/>
              </a:rPr>
              <a:t>Федерации</a:t>
            </a:r>
            <a:endParaRPr sz="798" dirty="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72092" y="3891987"/>
            <a:ext cx="877831" cy="1009894"/>
          </a:xfrm>
          <a:prstGeom prst="rect">
            <a:avLst/>
          </a:prstGeom>
        </p:spPr>
        <p:txBody>
          <a:bodyPr vert="horz" wrap="square" lIns="0" tIns="20258" rIns="0" bIns="0" rtlCol="0">
            <a:spAutoFit/>
          </a:bodyPr>
          <a:lstStyle/>
          <a:p>
            <a:pPr marL="16881">
              <a:spcBef>
                <a:spcPts val="160"/>
              </a:spcBef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ТИТОВ</a:t>
            </a:r>
            <a:endParaRPr sz="997">
              <a:latin typeface="Century Gothic"/>
              <a:cs typeface="Century Gothic"/>
            </a:endParaRPr>
          </a:p>
          <a:p>
            <a:pPr marL="16881" marR="287818">
              <a:lnSpc>
                <a:spcPct val="103200"/>
              </a:lnSpc>
            </a:pPr>
            <a:r>
              <a:rPr sz="997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Борис</a:t>
            </a:r>
            <a:r>
              <a:rPr sz="997" b="1" spc="6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97" b="1" spc="-40" dirty="0">
                <a:solidFill>
                  <a:srgbClr val="231F20"/>
                </a:solidFill>
                <a:latin typeface="Century Gothic"/>
                <a:cs typeface="Century Gothic"/>
              </a:rPr>
              <a:t>Юрьевич</a:t>
            </a:r>
            <a:endParaRPr sz="997">
              <a:latin typeface="Century Gothic"/>
              <a:cs typeface="Century Gothic"/>
            </a:endParaRPr>
          </a:p>
          <a:p>
            <a:pPr marL="16881" marR="6752">
              <a:lnSpc>
                <a:spcPct val="107100"/>
              </a:lnSpc>
              <a:spcBef>
                <a:spcPts val="266"/>
              </a:spcBef>
            </a:pP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Уполномоченный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731" spc="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Президенте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РФ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 защите</a:t>
            </a:r>
            <a:r>
              <a:rPr sz="731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27" dirty="0">
                <a:solidFill>
                  <a:srgbClr val="231F20"/>
                </a:solidFill>
                <a:latin typeface="Trebuchet MS"/>
                <a:cs typeface="Trebuchet MS"/>
              </a:rPr>
              <a:t>прав</a:t>
            </a:r>
            <a:r>
              <a:rPr sz="731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31" spc="-13" dirty="0">
                <a:solidFill>
                  <a:srgbClr val="231F20"/>
                </a:solidFill>
                <a:latin typeface="Trebuchet MS"/>
                <a:cs typeface="Trebuchet MS"/>
              </a:rPr>
              <a:t>предпринимателей</a:t>
            </a:r>
            <a:endParaRPr sz="731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826012" y="3933103"/>
            <a:ext cx="1024699" cy="1024699"/>
            <a:chOff x="4322991" y="2958909"/>
            <a:chExt cx="770890" cy="770890"/>
          </a:xfrm>
        </p:grpSpPr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9341" y="2965246"/>
              <a:ext cx="757567" cy="7575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329341" y="2965259"/>
              <a:ext cx="758190" cy="758190"/>
            </a:xfrm>
            <a:custGeom>
              <a:avLst/>
              <a:gdLst/>
              <a:ahLst/>
              <a:cxnLst/>
              <a:rect l="l" t="t" r="r" b="b"/>
              <a:pathLst>
                <a:path w="758189" h="758189">
                  <a:moveTo>
                    <a:pt x="0" y="757567"/>
                  </a:moveTo>
                  <a:lnTo>
                    <a:pt x="757567" y="757567"/>
                  </a:lnTo>
                  <a:lnTo>
                    <a:pt x="757567" y="0"/>
                  </a:lnTo>
                  <a:lnTo>
                    <a:pt x="0" y="0"/>
                  </a:lnTo>
                  <a:lnTo>
                    <a:pt x="0" y="757567"/>
                  </a:lnTo>
                  <a:close/>
                </a:path>
              </a:pathLst>
            </a:custGeom>
            <a:ln w="12700">
              <a:solidFill>
                <a:srgbClr val="B1B3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266509" y="1327904"/>
            <a:ext cx="8623844" cy="697991"/>
          </a:xfrm>
          <a:prstGeom prst="rect">
            <a:avLst/>
          </a:prstGeom>
        </p:spPr>
        <p:txBody>
          <a:bodyPr vert="horz" wrap="square" lIns="0" tIns="157841" rIns="0" bIns="0" rtlCol="0">
            <a:spAutoFit/>
          </a:bodyPr>
          <a:lstStyle/>
          <a:p>
            <a:pPr marL="1492266" marR="132515" algn="just">
              <a:lnSpc>
                <a:spcPts val="1396"/>
              </a:lnSpc>
              <a:spcBef>
                <a:spcPts val="1243"/>
              </a:spcBef>
            </a:pPr>
            <a:r>
              <a:rPr sz="1196" b="1" spc="-106" dirty="0">
                <a:solidFill>
                  <a:srgbClr val="FFFFFF"/>
                </a:solidFill>
                <a:latin typeface="Century Gothic"/>
                <a:cs typeface="Century Gothic"/>
              </a:rPr>
              <a:t>Ассоциация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НОПСМ</a:t>
            </a:r>
            <a:r>
              <a:rPr sz="1196" b="1" spc="-86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spc="-47" dirty="0">
                <a:solidFill>
                  <a:srgbClr val="FFFFFF"/>
                </a:solidFill>
                <a:latin typeface="Trebuchet MS"/>
                <a:cs typeface="Trebuchet MS"/>
              </a:rPr>
              <a:t>была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FFFFFF"/>
                </a:solidFill>
                <a:latin typeface="Trebuchet MS"/>
                <a:cs typeface="Trebuchet MS"/>
              </a:rPr>
              <a:t>основана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20" dirty="0">
                <a:solidFill>
                  <a:srgbClr val="FFFFFF"/>
                </a:solidFill>
                <a:latin typeface="Trebuchet MS"/>
                <a:cs typeface="Trebuchet MS"/>
              </a:rPr>
              <a:t>2015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53" dirty="0">
                <a:solidFill>
                  <a:srgbClr val="FFFFFF"/>
                </a:solidFill>
                <a:latin typeface="Trebuchet MS"/>
                <a:cs typeface="Trebuchet MS"/>
              </a:rPr>
              <a:t>году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FFFFFF"/>
                </a:solidFill>
                <a:latin typeface="Trebuchet MS"/>
                <a:cs typeface="Trebuchet MS"/>
              </a:rPr>
              <a:t>профессиональными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FFFFFF"/>
                </a:solidFill>
                <a:latin typeface="Trebuchet MS"/>
                <a:cs typeface="Trebuchet MS"/>
              </a:rPr>
              <a:t>участниками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FFFFFF"/>
                </a:solidFill>
                <a:latin typeface="Trebuchet MS"/>
                <a:cs typeface="Trebuchet MS"/>
              </a:rPr>
              <a:t>строительного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FFFFFF"/>
                </a:solidFill>
                <a:latin typeface="Trebuchet MS"/>
                <a:cs typeface="Trebuchet MS"/>
              </a:rPr>
              <a:t>рынка </a:t>
            </a:r>
            <a:r>
              <a:rPr sz="1196" spc="-33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FFFFFF"/>
                </a:solidFill>
                <a:latin typeface="Trebuchet MS"/>
                <a:cs typeface="Trebuchet MS"/>
              </a:rPr>
              <a:t>отраслевых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FFFFFF"/>
                </a:solidFill>
                <a:latin typeface="Trebuchet MS"/>
                <a:cs typeface="Trebuchet MS"/>
              </a:rPr>
              <a:t>объединений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7" dirty="0">
                <a:solidFill>
                  <a:srgbClr val="FFFFFF"/>
                </a:solidFill>
                <a:latin typeface="Trebuchet MS"/>
                <a:cs typeface="Trebuchet MS"/>
              </a:rPr>
              <a:t>при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FFFFFF"/>
                </a:solidFill>
                <a:latin typeface="Trebuchet MS"/>
                <a:cs typeface="Trebuchet MS"/>
              </a:rPr>
              <a:t>поддержке</a:t>
            </a:r>
            <a:r>
              <a:rPr sz="1196" spc="-1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96" b="1" spc="-100" dirty="0">
                <a:solidFill>
                  <a:srgbClr val="FFFFFF"/>
                </a:solidFill>
                <a:latin typeface="Century Gothic"/>
                <a:cs typeface="Century Gothic"/>
              </a:rPr>
              <a:t>Министерства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строительства </a:t>
            </a:r>
            <a:r>
              <a:rPr sz="1196" b="1" spc="-13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60" dirty="0">
                <a:solidFill>
                  <a:srgbClr val="FFFFFF"/>
                </a:solidFill>
                <a:latin typeface="Century Gothic"/>
                <a:cs typeface="Century Gothic"/>
              </a:rPr>
              <a:t>жилищно-коммунального</a:t>
            </a:r>
            <a:r>
              <a:rPr sz="1196" b="1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66" dirty="0">
                <a:solidFill>
                  <a:srgbClr val="FFFFFF"/>
                </a:solidFill>
                <a:latin typeface="Century Gothic"/>
                <a:cs typeface="Century Gothic"/>
              </a:rPr>
              <a:t>хозяйства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20" dirty="0">
                <a:solidFill>
                  <a:srgbClr val="FFFFFF"/>
                </a:solidFill>
                <a:latin typeface="Century Gothic"/>
                <a:cs typeface="Century Gothic"/>
              </a:rPr>
              <a:t>РФ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13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100" dirty="0">
                <a:solidFill>
                  <a:srgbClr val="FFFFFF"/>
                </a:solidFill>
                <a:latin typeface="Century Gothic"/>
                <a:cs typeface="Century Gothic"/>
              </a:rPr>
              <a:t>Министерства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73" dirty="0">
                <a:solidFill>
                  <a:srgbClr val="FFFFFF"/>
                </a:solidFill>
                <a:latin typeface="Century Gothic"/>
                <a:cs typeface="Century Gothic"/>
              </a:rPr>
              <a:t>промышленности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13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47" dirty="0">
                <a:solidFill>
                  <a:srgbClr val="FFFFFF"/>
                </a:solidFill>
                <a:latin typeface="Century Gothic"/>
                <a:cs typeface="Century Gothic"/>
              </a:rPr>
              <a:t>торговли</a:t>
            </a: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7" dirty="0">
                <a:solidFill>
                  <a:srgbClr val="FFFFFF"/>
                </a:solidFill>
                <a:latin typeface="Century Gothic"/>
                <a:cs typeface="Century Gothic"/>
              </a:rPr>
              <a:t>РФ.</a:t>
            </a:r>
            <a:endParaRPr sz="1196">
              <a:latin typeface="Century Gothic"/>
              <a:cs typeface="Century Gothic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927100" y="444096"/>
            <a:ext cx="10186517" cy="447933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500517">
              <a:spcBef>
                <a:spcPts val="133"/>
              </a:spcBef>
            </a:pPr>
            <a:r>
              <a:rPr sz="2800" spc="-60" dirty="0"/>
              <a:t>НОПСМ</a:t>
            </a:r>
            <a:r>
              <a:rPr sz="2800" spc="-40" dirty="0"/>
              <a:t> </a:t>
            </a:r>
            <a:r>
              <a:rPr sz="2800" dirty="0"/>
              <a:t>–</a:t>
            </a:r>
            <a:r>
              <a:rPr sz="2800" spc="-40" dirty="0"/>
              <a:t> </a:t>
            </a:r>
            <a:r>
              <a:rPr sz="2800" spc="-27" dirty="0"/>
              <a:t>КРУПНЕЙШАЯ</a:t>
            </a:r>
            <a:r>
              <a:rPr sz="2800" spc="-40" dirty="0"/>
              <a:t> </a:t>
            </a:r>
            <a:r>
              <a:rPr sz="2800" spc="-33" dirty="0"/>
              <a:t>ПРОФИЛЬНАЯ</a:t>
            </a:r>
            <a:r>
              <a:rPr sz="2800" spc="-40" dirty="0"/>
              <a:t> </a:t>
            </a:r>
            <a:r>
              <a:rPr sz="2800" spc="-13" dirty="0"/>
              <a:t>АССОЦИАЦИЯ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256757" y="2307109"/>
            <a:ext cx="4243974" cy="262498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595" b="1" spc="-100" dirty="0">
                <a:solidFill>
                  <a:srgbClr val="213055"/>
                </a:solidFill>
                <a:latin typeface="Century Gothic"/>
                <a:cs typeface="Century Gothic"/>
              </a:rPr>
              <a:t>Наблюдательный</a:t>
            </a:r>
            <a:r>
              <a:rPr sz="1595" b="1" spc="-33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52" dirty="0">
                <a:solidFill>
                  <a:srgbClr val="213055"/>
                </a:solidFill>
                <a:latin typeface="Century Gothic"/>
                <a:cs typeface="Century Gothic"/>
              </a:rPr>
              <a:t>совет</a:t>
            </a:r>
            <a:r>
              <a:rPr sz="1595" b="1" spc="-27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52" dirty="0">
                <a:solidFill>
                  <a:srgbClr val="213055"/>
                </a:solidFill>
                <a:latin typeface="Century Gothic"/>
                <a:cs typeface="Century Gothic"/>
              </a:rPr>
              <a:t>Ассоциации</a:t>
            </a:r>
            <a:r>
              <a:rPr sz="1595" b="1" spc="-27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60" dirty="0">
                <a:solidFill>
                  <a:srgbClr val="213055"/>
                </a:solidFill>
                <a:latin typeface="Century Gothic"/>
                <a:cs typeface="Century Gothic"/>
              </a:rPr>
              <a:t>НОПСМ:</a:t>
            </a:r>
            <a:endParaRPr sz="1595">
              <a:latin typeface="Century Gothic"/>
              <a:cs typeface="Century Gothic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174707" y="962025"/>
            <a:ext cx="861371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857" y="0"/>
                </a:lnTo>
              </a:path>
            </a:pathLst>
          </a:custGeom>
          <a:ln w="19050">
            <a:solidFill>
              <a:srgbClr val="F584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85358" y="5794960"/>
            <a:ext cx="0" cy="829719"/>
          </a:xfrm>
          <a:custGeom>
            <a:avLst/>
            <a:gdLst/>
            <a:ahLst/>
            <a:cxnLst/>
            <a:rect l="l" t="t" r="r" b="b"/>
            <a:pathLst>
              <a:path h="624204">
                <a:moveTo>
                  <a:pt x="0" y="0"/>
                </a:moveTo>
                <a:lnTo>
                  <a:pt x="0" y="624001"/>
                </a:lnTo>
              </a:path>
            </a:pathLst>
          </a:custGeom>
          <a:ln w="12700">
            <a:solidFill>
              <a:srgbClr val="21305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94013" y="1443170"/>
            <a:ext cx="1183316" cy="600857"/>
          </a:xfrm>
          <a:prstGeom prst="rect">
            <a:avLst/>
          </a:prstGeom>
        </p:spPr>
      </p:pic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1256756" y="3854613"/>
            <a:ext cx="557652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 descr="https://www.spbstu.ru/upload/media/images/news/2021-09-16/standart/1_.jpg"/>
          <p:cNvPicPr>
            <a:picLocks noChangeAspect="1" noChangeArrowheads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" t="1595" r="7076" b="34477"/>
          <a:stretch>
            <a:fillRect/>
          </a:stretch>
        </p:blipFill>
        <p:spPr bwMode="auto">
          <a:xfrm>
            <a:off x="1256757" y="3854614"/>
            <a:ext cx="1043870" cy="113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96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"/>
          <p:cNvSpPr/>
          <p:nvPr/>
        </p:nvSpPr>
        <p:spPr>
          <a:xfrm>
            <a:off x="0" y="609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81"/>
                </a:lnTo>
                <a:lnTo>
                  <a:pt x="10693400" y="7559281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"/>
          <p:cNvSpPr/>
          <p:nvPr/>
        </p:nvSpPr>
        <p:spPr>
          <a:xfrm>
            <a:off x="4380334" y="7239279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492" y="7239279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2326" y="704933"/>
            <a:ext cx="523375" cy="38221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02709" y="3476333"/>
            <a:ext cx="3618520" cy="565883"/>
          </a:xfrm>
          <a:prstGeom prst="rect">
            <a:avLst/>
          </a:prstGeom>
        </p:spPr>
        <p:txBody>
          <a:bodyPr vert="horz" wrap="square" lIns="0" tIns="27010" rIns="0" bIns="0" rtlCol="0">
            <a:spAutoFit/>
          </a:bodyPr>
          <a:lstStyle/>
          <a:p>
            <a:pPr marL="16881" marR="6752" algn="just">
              <a:lnSpc>
                <a:spcPts val="1396"/>
              </a:lnSpc>
              <a:spcBef>
                <a:spcPts val="213"/>
              </a:spcBef>
            </a:pP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выявление</a:t>
            </a:r>
            <a:r>
              <a:rPr sz="1196" spc="271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196" spc="27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российском</a:t>
            </a:r>
            <a:r>
              <a:rPr sz="1196" spc="271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рынке</a:t>
            </a:r>
            <a:r>
              <a:rPr sz="1196" spc="2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фальсифици-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рованной</a:t>
            </a:r>
            <a:r>
              <a:rPr sz="1196" spc="5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5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контрафактной</a:t>
            </a:r>
            <a:r>
              <a:rPr sz="1196" spc="5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электротехнической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продукции;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2709" y="4103804"/>
            <a:ext cx="3617676" cy="201071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  <a:tabLst>
                <a:tab pos="1490578" algn="l"/>
                <a:tab pos="2771833" algn="l"/>
              </a:tabLst>
            </a:pP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информирование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	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строительного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	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сообщества,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2709" y="4458311"/>
            <a:ext cx="3618520" cy="1566157"/>
          </a:xfrm>
          <a:prstGeom prst="rect">
            <a:avLst/>
          </a:prstGeom>
        </p:spPr>
        <p:txBody>
          <a:bodyPr vert="horz" wrap="square" lIns="0" tIns="27010" rIns="0" bIns="0" rtlCol="0">
            <a:spAutoFit/>
          </a:bodyPr>
          <a:lstStyle/>
          <a:p>
            <a:pPr marL="16881" marR="6752" algn="just">
              <a:lnSpc>
                <a:spcPts val="1396"/>
              </a:lnSpc>
              <a:spcBef>
                <a:spcPts val="213"/>
              </a:spcBef>
            </a:pP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контроля</a:t>
            </a:r>
            <a:r>
              <a:rPr sz="1196" spc="4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о</a:t>
            </a:r>
            <a:r>
              <a:rPr sz="1196" spc="47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выявленных</a:t>
            </a:r>
            <a:r>
              <a:rPr sz="1196" spc="47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фактах</a:t>
            </a:r>
            <a:r>
              <a:rPr sz="1196" spc="4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обращения</a:t>
            </a:r>
            <a:r>
              <a:rPr sz="1196" spc="47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на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рынке</a:t>
            </a:r>
            <a:r>
              <a:rPr sz="1196" spc="213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фальсифицированной</a:t>
            </a:r>
            <a:r>
              <a:rPr sz="1196" spc="233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233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контрафактной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электротехнической</a:t>
            </a:r>
            <a:r>
              <a:rPr sz="1196" spc="1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продукции;</a:t>
            </a:r>
            <a:endParaRPr sz="1196">
              <a:latin typeface="Trebuchet MS"/>
              <a:cs typeface="Trebuchet MS"/>
            </a:endParaRPr>
          </a:p>
          <a:p>
            <a:pPr marL="16881" marR="6752" algn="just">
              <a:lnSpc>
                <a:spcPts val="1396"/>
              </a:lnSpc>
              <a:spcBef>
                <a:spcPts val="751"/>
              </a:spcBef>
            </a:pP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экспертно-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аналитическое</a:t>
            </a:r>
            <a:r>
              <a:rPr sz="1196" spc="213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обеспечение</a:t>
            </a:r>
            <a:r>
              <a:rPr sz="1196" spc="21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деятель-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ности</a:t>
            </a:r>
            <a:r>
              <a:rPr sz="1196" spc="47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органов</a:t>
            </a:r>
            <a:r>
              <a:rPr sz="1196" spc="47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государственной</a:t>
            </a:r>
            <a:r>
              <a:rPr sz="1196" spc="485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власти</a:t>
            </a:r>
            <a:r>
              <a:rPr sz="1196" spc="47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66" dirty="0">
                <a:solidFill>
                  <a:srgbClr val="231F20"/>
                </a:solidFill>
                <a:latin typeface="Trebuchet MS"/>
                <a:cs typeface="Trebuchet MS"/>
              </a:rPr>
              <a:t>в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сфере</a:t>
            </a:r>
            <a:r>
              <a:rPr sz="1196" spc="19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противодействия</a:t>
            </a:r>
            <a:r>
              <a:rPr sz="1196" spc="206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незаконному</a:t>
            </a:r>
            <a:r>
              <a:rPr sz="1196" spc="19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обороту электротехнической</a:t>
            </a:r>
            <a:r>
              <a:rPr sz="1196" spc="1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продукции</a:t>
            </a:r>
            <a:r>
              <a:rPr sz="1196" spc="1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1196" spc="17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строительной отрасли;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2647" y="3073087"/>
            <a:ext cx="7910606" cy="262498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595" b="1" dirty="0">
                <a:solidFill>
                  <a:srgbClr val="213055"/>
                </a:solidFill>
                <a:latin typeface="Century Gothic"/>
                <a:cs typeface="Century Gothic"/>
              </a:rPr>
              <a:t>ПРИОРИТЕТНЫМИ</a:t>
            </a:r>
            <a:r>
              <a:rPr sz="1595" b="1" spc="53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60" dirty="0">
                <a:solidFill>
                  <a:srgbClr val="213055"/>
                </a:solidFill>
                <a:latin typeface="Century Gothic"/>
                <a:cs typeface="Century Gothic"/>
              </a:rPr>
              <a:t>ЗАДАЧАМИ</a:t>
            </a:r>
            <a:r>
              <a:rPr sz="1595" b="1" spc="60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dirty="0">
                <a:solidFill>
                  <a:srgbClr val="213055"/>
                </a:solidFill>
                <a:latin typeface="Century Gothic"/>
                <a:cs typeface="Century Gothic"/>
              </a:rPr>
              <a:t>ДЕЯТЕЛЬНОСТИ</a:t>
            </a:r>
            <a:r>
              <a:rPr sz="1595" b="1" spc="53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dirty="0">
                <a:solidFill>
                  <a:srgbClr val="213055"/>
                </a:solidFill>
                <a:latin typeface="Century Gothic"/>
                <a:cs typeface="Century Gothic"/>
              </a:rPr>
              <a:t>EL-КОМИТЕТА</a:t>
            </a:r>
            <a:r>
              <a:rPr sz="1595" b="1" spc="60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06" dirty="0">
                <a:solidFill>
                  <a:srgbClr val="213055"/>
                </a:solidFill>
                <a:latin typeface="Century Gothic"/>
                <a:cs typeface="Century Gothic"/>
              </a:rPr>
              <a:t>НОПСМ</a:t>
            </a:r>
            <a:r>
              <a:rPr sz="1595" b="1" spc="53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595" b="1" spc="-13" dirty="0">
                <a:solidFill>
                  <a:srgbClr val="213055"/>
                </a:solidFill>
                <a:latin typeface="Century Gothic"/>
                <a:cs typeface="Century Gothic"/>
              </a:rPr>
              <a:t>ЯВЛЯЮТСЯ:</a:t>
            </a:r>
            <a:endParaRPr sz="1595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0805" y="1603153"/>
            <a:ext cx="4240598" cy="1104492"/>
          </a:xfrm>
          <a:prstGeom prst="rect">
            <a:avLst/>
          </a:prstGeom>
        </p:spPr>
        <p:txBody>
          <a:bodyPr vert="horz" wrap="square" lIns="0" tIns="27010" rIns="0" bIns="0" rtlCol="0">
            <a:spAutoFit/>
          </a:bodyPr>
          <a:lstStyle/>
          <a:p>
            <a:pPr marL="16881" marR="6752" algn="just">
              <a:lnSpc>
                <a:spcPts val="1396"/>
              </a:lnSpc>
              <a:spcBef>
                <a:spcPts val="213"/>
              </a:spcBef>
            </a:pPr>
            <a:r>
              <a:rPr sz="1196" spc="-60" dirty="0">
                <a:solidFill>
                  <a:srgbClr val="213055"/>
                </a:solidFill>
                <a:latin typeface="Trebuchet MS"/>
                <a:cs typeface="Trebuchet MS"/>
              </a:rPr>
              <a:t>Комитет</a:t>
            </a:r>
            <a:r>
              <a:rPr sz="1196" spc="-2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13055"/>
                </a:solidFill>
                <a:latin typeface="Trebuchet MS"/>
                <a:cs typeface="Trebuchet MS"/>
              </a:rPr>
              <a:t>по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13055"/>
                </a:solidFill>
                <a:latin typeface="Trebuchet MS"/>
                <a:cs typeface="Trebuchet MS"/>
              </a:rPr>
              <a:t>содействию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13055"/>
                </a:solidFill>
                <a:latin typeface="Trebuchet MS"/>
                <a:cs typeface="Trebuchet MS"/>
              </a:rPr>
              <a:t>развитию</a:t>
            </a:r>
            <a:r>
              <a:rPr sz="1196" spc="-2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13055"/>
                </a:solidFill>
                <a:latin typeface="Trebuchet MS"/>
                <a:cs typeface="Trebuchet MS"/>
              </a:rPr>
              <a:t>конкурентного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13055"/>
                </a:solidFill>
                <a:latin typeface="Trebuchet MS"/>
                <a:cs typeface="Trebuchet MS"/>
              </a:rPr>
              <a:t>рынка</a:t>
            </a:r>
            <a:r>
              <a:rPr sz="1196" spc="-2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свето-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и</a:t>
            </a:r>
            <a:r>
              <a:rPr sz="1196" spc="279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электротехники</a:t>
            </a:r>
            <a:r>
              <a:rPr sz="1196" spc="279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для</a:t>
            </a:r>
            <a:r>
              <a:rPr sz="1196" spc="279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строительной</a:t>
            </a:r>
            <a:r>
              <a:rPr sz="1196" spc="286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отрасли</a:t>
            </a:r>
            <a:r>
              <a:rPr sz="1196" spc="279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Российской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Федерации</a:t>
            </a:r>
            <a:r>
              <a:rPr sz="1196" spc="146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«Национального</a:t>
            </a:r>
            <a:r>
              <a:rPr sz="1196" spc="152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объединения</a:t>
            </a:r>
            <a:r>
              <a:rPr sz="1196" spc="152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производителей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строительных</a:t>
            </a:r>
            <a:r>
              <a:rPr sz="1196" spc="338" dirty="0">
                <a:solidFill>
                  <a:srgbClr val="213055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материалов,</a:t>
            </a:r>
            <a:r>
              <a:rPr sz="1196" spc="346" dirty="0">
                <a:solidFill>
                  <a:srgbClr val="213055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изделий</a:t>
            </a:r>
            <a:r>
              <a:rPr sz="1196" spc="346" dirty="0">
                <a:solidFill>
                  <a:srgbClr val="213055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и</a:t>
            </a:r>
            <a:r>
              <a:rPr sz="1196" spc="346" dirty="0">
                <a:solidFill>
                  <a:srgbClr val="213055"/>
                </a:solidFill>
                <a:latin typeface="Trebuchet MS"/>
                <a:cs typeface="Trebuchet MS"/>
              </a:rPr>
              <a:t>  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конструкций» </a:t>
            </a:r>
            <a:r>
              <a:rPr sz="1196" b="1" spc="-33" dirty="0">
                <a:solidFill>
                  <a:srgbClr val="213055"/>
                </a:solidFill>
                <a:latin typeface="Century Gothic"/>
                <a:cs typeface="Century Gothic"/>
              </a:rPr>
              <a:t>(EL-</a:t>
            </a:r>
            <a:r>
              <a:rPr sz="1196" b="1" dirty="0">
                <a:solidFill>
                  <a:srgbClr val="213055"/>
                </a:solidFill>
                <a:latin typeface="Century Gothic"/>
                <a:cs typeface="Century Gothic"/>
              </a:rPr>
              <a:t>Комитет</a:t>
            </a:r>
            <a:r>
              <a:rPr sz="1196" b="1" spc="385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196" b="1" dirty="0">
                <a:solidFill>
                  <a:srgbClr val="213055"/>
                </a:solidFill>
                <a:latin typeface="Century Gothic"/>
                <a:cs typeface="Century Gothic"/>
              </a:rPr>
              <a:t>НОПСМ)</a:t>
            </a:r>
            <a:r>
              <a:rPr sz="1196" b="1" spc="392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создан</a:t>
            </a:r>
            <a:r>
              <a:rPr sz="1196" spc="405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в</a:t>
            </a:r>
            <a:r>
              <a:rPr sz="1196" spc="399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ноябре</a:t>
            </a:r>
            <a:r>
              <a:rPr sz="1196" spc="399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2020</a:t>
            </a:r>
            <a:r>
              <a:rPr sz="1196" spc="405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13055"/>
                </a:solidFill>
                <a:latin typeface="Trebuchet MS"/>
                <a:cs typeface="Trebuchet MS"/>
              </a:rPr>
              <a:t>года</a:t>
            </a:r>
            <a:r>
              <a:rPr sz="1196" spc="399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13055"/>
                </a:solidFill>
                <a:latin typeface="Trebuchet MS"/>
                <a:cs typeface="Trebuchet MS"/>
              </a:rPr>
              <a:t>при </a:t>
            </a:r>
            <a:r>
              <a:rPr sz="1196" spc="-47" dirty="0">
                <a:solidFill>
                  <a:srgbClr val="213055"/>
                </a:solidFill>
                <a:latin typeface="Trebuchet MS"/>
                <a:cs typeface="Trebuchet MS"/>
              </a:rPr>
              <a:t>поддержке</a:t>
            </a:r>
            <a:r>
              <a:rPr sz="1196" spc="-2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13055"/>
                </a:solidFill>
                <a:latin typeface="Trebuchet MS"/>
                <a:cs typeface="Trebuchet MS"/>
              </a:rPr>
              <a:t>строительных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13055"/>
                </a:solidFill>
                <a:latin typeface="Trebuchet MS"/>
                <a:cs typeface="Trebuchet MS"/>
              </a:rPr>
              <a:t>отраслевых</a:t>
            </a:r>
            <a:r>
              <a:rPr sz="1196" spc="-13" dirty="0">
                <a:solidFill>
                  <a:srgbClr val="213055"/>
                </a:solidFill>
                <a:latin typeface="Trebuchet MS"/>
                <a:cs typeface="Trebuchet MS"/>
              </a:rPr>
              <a:t> объединений.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1369" y="1658019"/>
            <a:ext cx="4020296" cy="887793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155307" rIns="0" bIns="0" rtlCol="0">
            <a:spAutoFit/>
          </a:bodyPr>
          <a:lstStyle/>
          <a:p>
            <a:pPr marL="95377" algn="just">
              <a:lnSpc>
                <a:spcPts val="1416"/>
              </a:lnSpc>
              <a:spcBef>
                <a:spcPts val="1222"/>
              </a:spcBef>
            </a:pPr>
            <a:r>
              <a:rPr sz="1196" b="1" spc="-66" dirty="0">
                <a:solidFill>
                  <a:srgbClr val="213055"/>
                </a:solidFill>
                <a:latin typeface="Century Gothic"/>
                <a:cs typeface="Century Gothic"/>
              </a:rPr>
              <a:t>Целью</a:t>
            </a:r>
            <a:r>
              <a:rPr sz="1196" b="1" spc="-7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196" b="1" spc="-80" dirty="0">
                <a:solidFill>
                  <a:srgbClr val="213055"/>
                </a:solidFill>
                <a:latin typeface="Century Gothic"/>
                <a:cs typeface="Century Gothic"/>
              </a:rPr>
              <a:t>создания</a:t>
            </a:r>
            <a:r>
              <a:rPr sz="1196" b="1" spc="-7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196" b="1" dirty="0">
                <a:solidFill>
                  <a:srgbClr val="213055"/>
                </a:solidFill>
                <a:latin typeface="Century Gothic"/>
                <a:cs typeface="Century Gothic"/>
              </a:rPr>
              <a:t>EL-</a:t>
            </a:r>
            <a:r>
              <a:rPr sz="1196" b="1" spc="-113" dirty="0">
                <a:solidFill>
                  <a:srgbClr val="213055"/>
                </a:solidFill>
                <a:latin typeface="Century Gothic"/>
                <a:cs typeface="Century Gothic"/>
              </a:rPr>
              <a:t>Комитета</a:t>
            </a:r>
            <a:r>
              <a:rPr sz="1196" b="1" spc="-7" dirty="0">
                <a:solidFill>
                  <a:srgbClr val="213055"/>
                </a:solidFill>
                <a:latin typeface="Century Gothic"/>
                <a:cs typeface="Century Gothic"/>
              </a:rPr>
              <a:t> </a:t>
            </a:r>
            <a:r>
              <a:rPr sz="1196" b="1" spc="-13" dirty="0">
                <a:solidFill>
                  <a:srgbClr val="213055"/>
                </a:solidFill>
                <a:latin typeface="Century Gothic"/>
                <a:cs typeface="Century Gothic"/>
              </a:rPr>
              <a:t>НОПСМ</a:t>
            </a:r>
            <a:endParaRPr sz="1196">
              <a:latin typeface="Century Gothic"/>
              <a:cs typeface="Century Gothic"/>
            </a:endParaRPr>
          </a:p>
          <a:p>
            <a:pPr marL="95377" marR="85248" algn="just">
              <a:lnSpc>
                <a:spcPts val="1396"/>
              </a:lnSpc>
              <a:spcBef>
                <a:spcPts val="60"/>
              </a:spcBef>
            </a:pP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является</a:t>
            </a:r>
            <a:r>
              <a:rPr sz="1196" spc="168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объединение</a:t>
            </a:r>
            <a:r>
              <a:rPr sz="1196" spc="168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усилий</a:t>
            </a:r>
            <a:r>
              <a:rPr sz="1196" spc="168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добросовестных</a:t>
            </a:r>
            <a:r>
              <a:rPr sz="1196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участников</a:t>
            </a:r>
            <a:r>
              <a:rPr sz="1196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рынка</a:t>
            </a:r>
            <a:r>
              <a:rPr sz="1196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1196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формирования</a:t>
            </a:r>
            <a:r>
              <a:rPr sz="1196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1196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России</a:t>
            </a:r>
            <a:r>
              <a:rPr sz="1196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открытого</a:t>
            </a:r>
            <a:r>
              <a:rPr sz="1196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конкурентного</a:t>
            </a:r>
            <a:r>
              <a:rPr sz="1196" spc="-1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рынка</a:t>
            </a:r>
            <a:r>
              <a:rPr sz="1196" spc="-1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электротехники.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05723" y="1658020"/>
            <a:ext cx="72590" cy="1033139"/>
          </a:xfrm>
          <a:custGeom>
            <a:avLst/>
            <a:gdLst/>
            <a:ahLst/>
            <a:cxnLst/>
            <a:rect l="l" t="t" r="r" b="b"/>
            <a:pathLst>
              <a:path w="54610" h="777239">
                <a:moveTo>
                  <a:pt x="54000" y="0"/>
                </a:moveTo>
                <a:lnTo>
                  <a:pt x="0" y="0"/>
                </a:lnTo>
                <a:lnTo>
                  <a:pt x="0" y="776973"/>
                </a:lnTo>
                <a:lnTo>
                  <a:pt x="54000" y="776973"/>
                </a:lnTo>
                <a:lnTo>
                  <a:pt x="54000" y="0"/>
                </a:lnTo>
                <a:close/>
              </a:path>
            </a:pathLst>
          </a:custGeom>
          <a:solidFill>
            <a:srgbClr val="213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11935" y="601874"/>
            <a:ext cx="7963765" cy="630804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21945" marR="6752">
              <a:spcBef>
                <a:spcPts val="133"/>
              </a:spcBef>
            </a:pPr>
            <a:r>
              <a:rPr dirty="0"/>
              <a:t>EL-</a:t>
            </a:r>
            <a:r>
              <a:rPr spc="-47" dirty="0"/>
              <a:t>КОМИТЕТ</a:t>
            </a:r>
            <a:r>
              <a:rPr spc="-33" dirty="0"/>
              <a:t> </a:t>
            </a:r>
            <a:r>
              <a:rPr spc="-53" dirty="0"/>
              <a:t>НОПСМ:</a:t>
            </a:r>
            <a:r>
              <a:rPr spc="-27" dirty="0"/>
              <a:t> </a:t>
            </a:r>
            <a:r>
              <a:rPr spc="-47" dirty="0"/>
              <a:t>ВЕДУЩИЙ</a:t>
            </a:r>
            <a:r>
              <a:rPr spc="-27" dirty="0"/>
              <a:t> НЕЗАВИСИМЫЙ </a:t>
            </a:r>
            <a:r>
              <a:rPr spc="-13" dirty="0"/>
              <a:t>ЭКСПЕРТНЫЙ</a:t>
            </a:r>
            <a:r>
              <a:rPr spc="-40" dirty="0"/>
              <a:t> </a:t>
            </a:r>
            <a:r>
              <a:rPr spc="-13" dirty="0"/>
              <a:t>ЦЕНТР </a:t>
            </a:r>
            <a:r>
              <a:rPr spc="-27" dirty="0"/>
              <a:t>ОЦЕНКИ</a:t>
            </a:r>
            <a:r>
              <a:rPr spc="-33" dirty="0"/>
              <a:t> </a:t>
            </a:r>
            <a:r>
              <a:rPr dirty="0"/>
              <a:t>КАЧЕСТВА</a:t>
            </a:r>
            <a:r>
              <a:rPr spc="-27" dirty="0"/>
              <a:t> </a:t>
            </a:r>
            <a:r>
              <a:rPr spc="-13" dirty="0"/>
              <a:t>ЭЛЕКТРОТЕХНИКИ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810739" y="3476334"/>
            <a:ext cx="3618520" cy="924955"/>
          </a:xfrm>
          <a:prstGeom prst="rect">
            <a:avLst/>
          </a:prstGeom>
        </p:spPr>
        <p:txBody>
          <a:bodyPr vert="horz" wrap="square" lIns="0" tIns="27010" rIns="0" bIns="0" rtlCol="0">
            <a:spAutoFit/>
          </a:bodyPr>
          <a:lstStyle/>
          <a:p>
            <a:pPr marL="16881" marR="6752" algn="just">
              <a:lnSpc>
                <a:spcPts val="1396"/>
              </a:lnSpc>
              <a:spcBef>
                <a:spcPts val="213"/>
              </a:spcBef>
            </a:pP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развитие</a:t>
            </a:r>
            <a:r>
              <a:rPr sz="1196" spc="9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сотрудничества</a:t>
            </a:r>
            <a:r>
              <a:rPr sz="1196" spc="9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9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взаимодействия</a:t>
            </a:r>
            <a:r>
              <a:rPr sz="1196" spc="9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профильными</a:t>
            </a:r>
            <a:r>
              <a:rPr sz="1196" spc="87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отраслевыми</a:t>
            </a:r>
            <a:r>
              <a:rPr sz="1196" spc="87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объединениями</a:t>
            </a:r>
            <a:r>
              <a:rPr sz="1196" spc="87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по </a:t>
            </a:r>
            <a:r>
              <a:rPr sz="1196" spc="-20" dirty="0">
                <a:solidFill>
                  <a:srgbClr val="231F20"/>
                </a:solidFill>
                <a:latin typeface="Trebuchet MS"/>
                <a:cs typeface="Trebuchet MS"/>
              </a:rPr>
              <a:t>вопросам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противодействия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производству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выпуску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1196" spc="-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обращение</a:t>
            </a:r>
            <a:r>
              <a:rPr sz="1196" spc="-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фальсифицированной</a:t>
            </a:r>
            <a:r>
              <a:rPr sz="1196" spc="-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-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контрафактной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электротехнической</a:t>
            </a:r>
            <a:r>
              <a:rPr sz="1196" spc="-1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продукции;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0738" y="4458311"/>
            <a:ext cx="3617676" cy="924955"/>
          </a:xfrm>
          <a:prstGeom prst="rect">
            <a:avLst/>
          </a:prstGeom>
        </p:spPr>
        <p:txBody>
          <a:bodyPr vert="horz" wrap="square" lIns="0" tIns="27010" rIns="0" bIns="0" rtlCol="0">
            <a:spAutoFit/>
          </a:bodyPr>
          <a:lstStyle/>
          <a:p>
            <a:pPr marL="16881" marR="6752" algn="just">
              <a:lnSpc>
                <a:spcPts val="1396"/>
              </a:lnSpc>
              <a:spcBef>
                <a:spcPts val="213"/>
              </a:spcBef>
            </a:pP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подготовка</a:t>
            </a:r>
            <a:r>
              <a:rPr sz="1196" spc="37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385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продвижение</a:t>
            </a:r>
            <a:r>
              <a:rPr sz="1196" spc="385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законодательных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инициатив,</a:t>
            </a:r>
            <a:r>
              <a:rPr sz="1196" spc="472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направленных</a:t>
            </a:r>
            <a:r>
              <a:rPr sz="1196" spc="47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196" spc="472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выстраивание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эффективной</a:t>
            </a:r>
            <a:r>
              <a:rPr sz="1196" spc="31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1196" spc="31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1196" spc="319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рынка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производства</a:t>
            </a:r>
            <a:r>
              <a:rPr sz="1196" spc="326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332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dirty="0">
                <a:solidFill>
                  <a:srgbClr val="231F20"/>
                </a:solidFill>
                <a:latin typeface="Trebuchet MS"/>
                <a:cs typeface="Trebuchet MS"/>
              </a:rPr>
              <a:t>продажи</a:t>
            </a:r>
            <a:r>
              <a:rPr sz="1196" spc="332" dirty="0">
                <a:solidFill>
                  <a:srgbClr val="231F20"/>
                </a:solidFill>
                <a:latin typeface="Trebuchet MS"/>
                <a:cs typeface="Trebuchet MS"/>
              </a:rPr>
              <a:t> 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электротехнической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продукции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 оздоровления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конкуренции.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97688" y="1380548"/>
            <a:ext cx="861371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857" y="0"/>
                </a:lnTo>
              </a:path>
            </a:pathLst>
          </a:custGeom>
          <a:ln w="25400">
            <a:solidFill>
              <a:srgbClr val="F584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7502" y="3524456"/>
            <a:ext cx="449888" cy="359573"/>
          </a:xfrm>
          <a:custGeom>
            <a:avLst/>
            <a:gdLst/>
            <a:ahLst/>
            <a:cxnLst/>
            <a:rect l="l" t="t" r="r" b="b"/>
            <a:pathLst>
              <a:path w="338455" h="270510">
                <a:moveTo>
                  <a:pt x="275780" y="0"/>
                </a:moveTo>
                <a:lnTo>
                  <a:pt x="0" y="0"/>
                </a:lnTo>
                <a:lnTo>
                  <a:pt x="0" y="270294"/>
                </a:lnTo>
                <a:lnTo>
                  <a:pt x="275780" y="270294"/>
                </a:lnTo>
                <a:lnTo>
                  <a:pt x="338455" y="138010"/>
                </a:lnTo>
                <a:lnTo>
                  <a:pt x="275780" y="0"/>
                </a:lnTo>
                <a:close/>
              </a:path>
            </a:pathLst>
          </a:custGeom>
          <a:solidFill>
            <a:srgbClr val="213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34828" y="3526343"/>
            <a:ext cx="295424" cy="323925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994" b="1" spc="-33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994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7502" y="4176013"/>
            <a:ext cx="449888" cy="359573"/>
          </a:xfrm>
          <a:custGeom>
            <a:avLst/>
            <a:gdLst/>
            <a:ahLst/>
            <a:cxnLst/>
            <a:rect l="l" t="t" r="r" b="b"/>
            <a:pathLst>
              <a:path w="338455" h="270510">
                <a:moveTo>
                  <a:pt x="275780" y="0"/>
                </a:moveTo>
                <a:lnTo>
                  <a:pt x="0" y="0"/>
                </a:lnTo>
                <a:lnTo>
                  <a:pt x="0" y="270294"/>
                </a:lnTo>
                <a:lnTo>
                  <a:pt x="275780" y="270294"/>
                </a:lnTo>
                <a:lnTo>
                  <a:pt x="338455" y="138010"/>
                </a:lnTo>
                <a:lnTo>
                  <a:pt x="275780" y="0"/>
                </a:lnTo>
                <a:close/>
              </a:path>
            </a:pathLst>
          </a:custGeom>
          <a:solidFill>
            <a:srgbClr val="213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34828" y="4179770"/>
            <a:ext cx="4185734" cy="323925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  <a:tabLst>
                <a:tab pos="584077" algn="l"/>
              </a:tabLst>
            </a:pPr>
            <a:r>
              <a:rPr sz="1994" b="1" spc="-33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r>
              <a:rPr sz="1994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отраслевыхобъединенийиоргановгосударственного</a:t>
            </a:r>
            <a:endParaRPr sz="1196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7502" y="5180919"/>
            <a:ext cx="449888" cy="359573"/>
          </a:xfrm>
          <a:custGeom>
            <a:avLst/>
            <a:gdLst/>
            <a:ahLst/>
            <a:cxnLst/>
            <a:rect l="l" t="t" r="r" b="b"/>
            <a:pathLst>
              <a:path w="338455" h="270510">
                <a:moveTo>
                  <a:pt x="275780" y="0"/>
                </a:moveTo>
                <a:lnTo>
                  <a:pt x="0" y="0"/>
                </a:lnTo>
                <a:lnTo>
                  <a:pt x="0" y="270294"/>
                </a:lnTo>
                <a:lnTo>
                  <a:pt x="275780" y="270294"/>
                </a:lnTo>
                <a:lnTo>
                  <a:pt x="338455" y="138010"/>
                </a:lnTo>
                <a:lnTo>
                  <a:pt x="275780" y="0"/>
                </a:lnTo>
                <a:close/>
              </a:path>
            </a:pathLst>
          </a:custGeom>
          <a:solidFill>
            <a:srgbClr val="213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34828" y="5182809"/>
            <a:ext cx="295424" cy="323925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994" b="1" spc="-33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994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05533" y="3564323"/>
            <a:ext cx="449888" cy="359573"/>
          </a:xfrm>
          <a:custGeom>
            <a:avLst/>
            <a:gdLst/>
            <a:ahLst/>
            <a:cxnLst/>
            <a:rect l="l" t="t" r="r" b="b"/>
            <a:pathLst>
              <a:path w="338454" h="270510">
                <a:moveTo>
                  <a:pt x="275780" y="0"/>
                </a:moveTo>
                <a:lnTo>
                  <a:pt x="0" y="0"/>
                </a:lnTo>
                <a:lnTo>
                  <a:pt x="0" y="270294"/>
                </a:lnTo>
                <a:lnTo>
                  <a:pt x="275780" y="270294"/>
                </a:lnTo>
                <a:lnTo>
                  <a:pt x="338455" y="138010"/>
                </a:lnTo>
                <a:lnTo>
                  <a:pt x="275780" y="0"/>
                </a:lnTo>
                <a:close/>
              </a:path>
            </a:pathLst>
          </a:custGeom>
          <a:solidFill>
            <a:srgbClr val="213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242857" y="3566211"/>
            <a:ext cx="295424" cy="323925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994" b="1" spc="-33" dirty="0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994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205533" y="4540519"/>
            <a:ext cx="449888" cy="359573"/>
          </a:xfrm>
          <a:custGeom>
            <a:avLst/>
            <a:gdLst/>
            <a:ahLst/>
            <a:cxnLst/>
            <a:rect l="l" t="t" r="r" b="b"/>
            <a:pathLst>
              <a:path w="338454" h="270510">
                <a:moveTo>
                  <a:pt x="275780" y="0"/>
                </a:moveTo>
                <a:lnTo>
                  <a:pt x="0" y="0"/>
                </a:lnTo>
                <a:lnTo>
                  <a:pt x="0" y="270294"/>
                </a:lnTo>
                <a:lnTo>
                  <a:pt x="275780" y="270294"/>
                </a:lnTo>
                <a:lnTo>
                  <a:pt x="338455" y="138010"/>
                </a:lnTo>
                <a:lnTo>
                  <a:pt x="275780" y="0"/>
                </a:lnTo>
                <a:close/>
              </a:path>
            </a:pathLst>
          </a:custGeom>
          <a:solidFill>
            <a:srgbClr val="2130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242857" y="4542407"/>
            <a:ext cx="295424" cy="323925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994" b="1" spc="-33" dirty="0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1994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306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2"/>
          <p:cNvSpPr/>
          <p:nvPr/>
        </p:nvSpPr>
        <p:spPr>
          <a:xfrm>
            <a:off x="0" y="609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81"/>
                </a:lnTo>
                <a:lnTo>
                  <a:pt x="10693400" y="7559281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3"/>
          <p:cNvSpPr/>
          <p:nvPr/>
        </p:nvSpPr>
        <p:spPr>
          <a:xfrm>
            <a:off x="4380334" y="7239279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"/>
          <p:cNvSpPr/>
          <p:nvPr/>
        </p:nvSpPr>
        <p:spPr>
          <a:xfrm>
            <a:off x="8492" y="7239279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2801" y="709726"/>
            <a:ext cx="523386" cy="382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63949" y="637602"/>
            <a:ext cx="6140151" cy="386378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2400" spc="-33" dirty="0"/>
              <a:t>ВЗАИМОДЕЙСТВИЕ</a:t>
            </a:r>
            <a:r>
              <a:rPr sz="2400" spc="13" dirty="0"/>
              <a:t> </a:t>
            </a:r>
            <a:r>
              <a:rPr sz="2400" dirty="0"/>
              <a:t>EL-</a:t>
            </a:r>
            <a:r>
              <a:rPr sz="2400" spc="-66" dirty="0"/>
              <a:t>КОМИТЕТА</a:t>
            </a:r>
            <a:r>
              <a:rPr sz="2400" spc="20" dirty="0"/>
              <a:t> </a:t>
            </a:r>
            <a:r>
              <a:rPr sz="2400" spc="-13" dirty="0"/>
              <a:t>НОПСМ</a:t>
            </a:r>
          </a:p>
        </p:txBody>
      </p:sp>
      <p:sp>
        <p:nvSpPr>
          <p:cNvPr id="5" name="object 5"/>
          <p:cNvSpPr/>
          <p:nvPr/>
        </p:nvSpPr>
        <p:spPr>
          <a:xfrm>
            <a:off x="1491554" y="2060825"/>
            <a:ext cx="1893245" cy="431319"/>
          </a:xfrm>
          <a:custGeom>
            <a:avLst/>
            <a:gdLst/>
            <a:ahLst/>
            <a:cxnLst/>
            <a:rect l="l" t="t" r="r" b="b"/>
            <a:pathLst>
              <a:path w="1424305" h="324485">
                <a:moveTo>
                  <a:pt x="1423797" y="0"/>
                </a:moveTo>
                <a:lnTo>
                  <a:pt x="0" y="0"/>
                </a:lnTo>
                <a:lnTo>
                  <a:pt x="0" y="324002"/>
                </a:lnTo>
                <a:lnTo>
                  <a:pt x="1423797" y="324002"/>
                </a:lnTo>
                <a:lnTo>
                  <a:pt x="1423797" y="0"/>
                </a:lnTo>
                <a:close/>
              </a:path>
            </a:pathLst>
          </a:custGeom>
          <a:solidFill>
            <a:srgbClr val="F584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65710" y="2164332"/>
            <a:ext cx="1544645" cy="201071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196" b="1" spc="-66" dirty="0">
                <a:solidFill>
                  <a:srgbClr val="FFFFFF"/>
                </a:solidFill>
                <a:latin typeface="Century Gothic"/>
                <a:cs typeface="Century Gothic"/>
              </a:rPr>
              <a:t>Минпромторг</a:t>
            </a:r>
            <a:r>
              <a:rPr sz="1196" b="1" spc="-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80" dirty="0">
                <a:solidFill>
                  <a:srgbClr val="FFFFFF"/>
                </a:solidFill>
                <a:latin typeface="Century Gothic"/>
                <a:cs typeface="Century Gothic"/>
              </a:rPr>
              <a:t>России</a:t>
            </a:r>
            <a:endParaRPr sz="1196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84874" y="3754532"/>
            <a:ext cx="1893245" cy="431319"/>
          </a:xfrm>
          <a:custGeom>
            <a:avLst/>
            <a:gdLst/>
            <a:ahLst/>
            <a:cxnLst/>
            <a:rect l="l" t="t" r="r" b="b"/>
            <a:pathLst>
              <a:path w="1424304" h="324485">
                <a:moveTo>
                  <a:pt x="1423796" y="0"/>
                </a:moveTo>
                <a:lnTo>
                  <a:pt x="0" y="0"/>
                </a:lnTo>
                <a:lnTo>
                  <a:pt x="0" y="324002"/>
                </a:lnTo>
                <a:lnTo>
                  <a:pt x="1423796" y="324002"/>
                </a:lnTo>
                <a:lnTo>
                  <a:pt x="1423796" y="0"/>
                </a:lnTo>
                <a:close/>
              </a:path>
            </a:pathLst>
          </a:custGeom>
          <a:solidFill>
            <a:srgbClr val="F584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87405" y="3858034"/>
            <a:ext cx="1288048" cy="201071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196" b="1" spc="-86" dirty="0">
                <a:solidFill>
                  <a:srgbClr val="FFFFFF"/>
                </a:solidFill>
                <a:latin typeface="Century Gothic"/>
                <a:cs typeface="Century Gothic"/>
              </a:rPr>
              <a:t>Роспотребнадзор</a:t>
            </a:r>
            <a:endParaRPr sz="1196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19417" y="1503556"/>
            <a:ext cx="1893245" cy="431319"/>
          </a:xfrm>
          <a:custGeom>
            <a:avLst/>
            <a:gdLst/>
            <a:ahLst/>
            <a:cxnLst/>
            <a:rect l="l" t="t" r="r" b="b"/>
            <a:pathLst>
              <a:path w="1424304" h="324484">
                <a:moveTo>
                  <a:pt x="1423797" y="0"/>
                </a:moveTo>
                <a:lnTo>
                  <a:pt x="0" y="0"/>
                </a:lnTo>
                <a:lnTo>
                  <a:pt x="0" y="324002"/>
                </a:lnTo>
                <a:lnTo>
                  <a:pt x="1423797" y="324002"/>
                </a:lnTo>
                <a:lnTo>
                  <a:pt x="1423797" y="0"/>
                </a:lnTo>
                <a:close/>
              </a:path>
            </a:pathLst>
          </a:custGeom>
          <a:solidFill>
            <a:srgbClr val="F584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930547" y="1607061"/>
            <a:ext cx="1270322" cy="201071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196" b="1" spc="-80" dirty="0">
                <a:solidFill>
                  <a:srgbClr val="FFFFFF"/>
                </a:solidFill>
                <a:latin typeface="Century Gothic"/>
                <a:cs typeface="Century Gothic"/>
              </a:rPr>
              <a:t>Минстрой</a:t>
            </a:r>
            <a:r>
              <a:rPr sz="1196" b="1" spc="-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86" dirty="0">
                <a:solidFill>
                  <a:srgbClr val="FFFFFF"/>
                </a:solidFill>
                <a:latin typeface="Century Gothic"/>
                <a:cs typeface="Century Gothic"/>
              </a:rPr>
              <a:t>России</a:t>
            </a:r>
            <a:endParaRPr sz="1196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76030" y="5860195"/>
            <a:ext cx="3539177" cy="663436"/>
          </a:xfrm>
          <a:custGeom>
            <a:avLst/>
            <a:gdLst/>
            <a:ahLst/>
            <a:cxnLst/>
            <a:rect l="l" t="t" r="r" b="b"/>
            <a:pathLst>
              <a:path w="2662554" h="499110">
                <a:moveTo>
                  <a:pt x="2662199" y="0"/>
                </a:moveTo>
                <a:lnTo>
                  <a:pt x="0" y="0"/>
                </a:lnTo>
                <a:lnTo>
                  <a:pt x="0" y="498983"/>
                </a:lnTo>
                <a:lnTo>
                  <a:pt x="2662199" y="498983"/>
                </a:lnTo>
                <a:lnTo>
                  <a:pt x="2662199" y="0"/>
                </a:lnTo>
                <a:close/>
              </a:path>
            </a:pathLst>
          </a:custGeom>
          <a:solidFill>
            <a:srgbClr val="F584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00016" y="5938604"/>
            <a:ext cx="3090977" cy="492348"/>
          </a:xfrm>
          <a:prstGeom prst="rect">
            <a:avLst/>
          </a:prstGeom>
        </p:spPr>
        <p:txBody>
          <a:bodyPr vert="horz" wrap="square" lIns="0" tIns="30386" rIns="0" bIns="0" rtlCol="0">
            <a:spAutoFit/>
          </a:bodyPr>
          <a:lstStyle/>
          <a:p>
            <a:pPr marL="16881" marR="6752" algn="ctr">
              <a:lnSpc>
                <a:spcPts val="1196"/>
              </a:lnSpc>
              <a:spcBef>
                <a:spcPts val="239"/>
              </a:spcBef>
            </a:pPr>
            <a:r>
              <a:rPr sz="1063" b="1" spc="-86" dirty="0">
                <a:solidFill>
                  <a:srgbClr val="FFFFFF"/>
                </a:solidFill>
                <a:latin typeface="Century Gothic"/>
                <a:cs typeface="Century Gothic"/>
              </a:rPr>
              <a:t>Комиссии</a:t>
            </a:r>
            <a:r>
              <a:rPr sz="1063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60" dirty="0">
                <a:solidFill>
                  <a:srgbClr val="FFFFFF"/>
                </a:solidFill>
                <a:latin typeface="Century Gothic"/>
                <a:cs typeface="Century Gothic"/>
              </a:rPr>
              <a:t>по</a:t>
            </a:r>
            <a:r>
              <a:rPr sz="1063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73" dirty="0">
                <a:solidFill>
                  <a:srgbClr val="FFFFFF"/>
                </a:solidFill>
                <a:latin typeface="Century Gothic"/>
                <a:cs typeface="Century Gothic"/>
              </a:rPr>
              <a:t>противодействию</a:t>
            </a:r>
            <a:r>
              <a:rPr sz="1063" b="1" spc="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13" dirty="0">
                <a:solidFill>
                  <a:srgbClr val="FFFFFF"/>
                </a:solidFill>
                <a:latin typeface="Century Gothic"/>
                <a:cs typeface="Century Gothic"/>
              </a:rPr>
              <a:t>незаконному </a:t>
            </a:r>
            <a:r>
              <a:rPr sz="1063" b="1" spc="-86" dirty="0">
                <a:solidFill>
                  <a:srgbClr val="FFFFFF"/>
                </a:solidFill>
                <a:latin typeface="Century Gothic"/>
                <a:cs typeface="Century Gothic"/>
              </a:rPr>
              <a:t>обороту</a:t>
            </a:r>
            <a:r>
              <a:rPr sz="1063" b="1" spc="-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60" dirty="0">
                <a:solidFill>
                  <a:srgbClr val="FFFFFF"/>
                </a:solidFill>
                <a:latin typeface="Century Gothic"/>
                <a:cs typeface="Century Gothic"/>
              </a:rPr>
              <a:t>промышленной</a:t>
            </a:r>
            <a:r>
              <a:rPr sz="1063" b="1" spc="-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60" dirty="0">
                <a:solidFill>
                  <a:srgbClr val="FFFFFF"/>
                </a:solidFill>
                <a:latin typeface="Century Gothic"/>
                <a:cs typeface="Century Gothic"/>
              </a:rPr>
              <a:t>продукции</a:t>
            </a:r>
            <a:r>
              <a:rPr sz="1063" b="1" spc="-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063" b="1" spc="-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73" dirty="0">
                <a:solidFill>
                  <a:srgbClr val="FFFFFF"/>
                </a:solidFill>
                <a:latin typeface="Century Gothic"/>
                <a:cs typeface="Century Gothic"/>
              </a:rPr>
              <a:t>субъектах</a:t>
            </a:r>
            <a:r>
              <a:rPr sz="1063" b="1" spc="6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93" dirty="0">
                <a:solidFill>
                  <a:srgbClr val="FFFFFF"/>
                </a:solidFill>
                <a:latin typeface="Century Gothic"/>
                <a:cs typeface="Century Gothic"/>
              </a:rPr>
              <a:t>Российской</a:t>
            </a:r>
            <a:r>
              <a:rPr sz="1063" b="1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3" b="1" spc="-13" dirty="0">
                <a:solidFill>
                  <a:srgbClr val="FFFFFF"/>
                </a:solidFill>
                <a:latin typeface="Century Gothic"/>
                <a:cs typeface="Century Gothic"/>
              </a:rPr>
              <a:t>Федерации</a:t>
            </a:r>
            <a:endParaRPr sz="1063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84874" y="2060825"/>
            <a:ext cx="1893245" cy="431319"/>
          </a:xfrm>
          <a:custGeom>
            <a:avLst/>
            <a:gdLst/>
            <a:ahLst/>
            <a:cxnLst/>
            <a:rect l="l" t="t" r="r" b="b"/>
            <a:pathLst>
              <a:path w="1424304" h="324485">
                <a:moveTo>
                  <a:pt x="1423796" y="0"/>
                </a:moveTo>
                <a:lnTo>
                  <a:pt x="0" y="0"/>
                </a:lnTo>
                <a:lnTo>
                  <a:pt x="0" y="324002"/>
                </a:lnTo>
                <a:lnTo>
                  <a:pt x="1423796" y="324002"/>
                </a:lnTo>
                <a:lnTo>
                  <a:pt x="1423796" y="0"/>
                </a:lnTo>
                <a:close/>
              </a:path>
            </a:pathLst>
          </a:custGeom>
          <a:solidFill>
            <a:srgbClr val="F584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276482" y="2164332"/>
            <a:ext cx="909905" cy="201071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196" b="1" spc="-113" dirty="0">
                <a:solidFill>
                  <a:srgbClr val="FFFFFF"/>
                </a:solidFill>
                <a:latin typeface="Century Gothic"/>
                <a:cs typeface="Century Gothic"/>
              </a:rPr>
              <a:t>Росстандарт</a:t>
            </a:r>
            <a:endParaRPr sz="1196">
              <a:latin typeface="Century Gothic"/>
              <a:cs typeface="Century Gothic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76531" y="5860195"/>
            <a:ext cx="4815408" cy="663436"/>
          </a:xfrm>
          <a:custGeom>
            <a:avLst/>
            <a:gdLst/>
            <a:ahLst/>
            <a:cxnLst/>
            <a:rect l="l" t="t" r="r" b="b"/>
            <a:pathLst>
              <a:path w="3622675" h="499110">
                <a:moveTo>
                  <a:pt x="3622662" y="0"/>
                </a:moveTo>
                <a:lnTo>
                  <a:pt x="0" y="0"/>
                </a:lnTo>
                <a:lnTo>
                  <a:pt x="0" y="498983"/>
                </a:lnTo>
                <a:lnTo>
                  <a:pt x="3622662" y="498983"/>
                </a:lnTo>
                <a:lnTo>
                  <a:pt x="3622662" y="0"/>
                </a:lnTo>
                <a:close/>
              </a:path>
            </a:pathLst>
          </a:custGeom>
          <a:solidFill>
            <a:srgbClr val="F584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458583" y="5987139"/>
            <a:ext cx="4051527" cy="388996"/>
          </a:xfrm>
          <a:prstGeom prst="rect">
            <a:avLst/>
          </a:prstGeom>
        </p:spPr>
        <p:txBody>
          <a:bodyPr vert="horz" wrap="square" lIns="0" tIns="13505" rIns="0" bIns="0" rtlCol="0">
            <a:spAutoFit/>
          </a:bodyPr>
          <a:lstStyle/>
          <a:p>
            <a:pPr marL="472664" marR="6752" indent="-456627">
              <a:lnSpc>
                <a:spcPct val="101899"/>
              </a:lnSpc>
              <a:spcBef>
                <a:spcPts val="106"/>
              </a:spcBef>
            </a:pPr>
            <a:r>
              <a:rPr sz="1196" b="1" spc="-93" dirty="0">
                <a:solidFill>
                  <a:srgbClr val="FFFFFF"/>
                </a:solidFill>
                <a:latin typeface="Century Gothic"/>
                <a:cs typeface="Century Gothic"/>
              </a:rPr>
              <a:t>Ведущие</a:t>
            </a:r>
            <a:r>
              <a:rPr sz="1196" b="1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106" dirty="0">
                <a:solidFill>
                  <a:srgbClr val="FFFFFF"/>
                </a:solidFill>
                <a:latin typeface="Century Gothic"/>
                <a:cs typeface="Century Gothic"/>
              </a:rPr>
              <a:t>профессиональные</a:t>
            </a:r>
            <a:r>
              <a:rPr sz="1196" b="1" spc="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60" dirty="0">
                <a:solidFill>
                  <a:srgbClr val="FFFFFF"/>
                </a:solidFill>
                <a:latin typeface="Century Gothic"/>
                <a:cs typeface="Century Gothic"/>
              </a:rPr>
              <a:t>объединения</a:t>
            </a:r>
            <a:r>
              <a:rPr sz="1196" b="1" spc="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100" dirty="0">
                <a:solidFill>
                  <a:srgbClr val="FFFFFF"/>
                </a:solidFill>
                <a:latin typeface="Century Gothic"/>
                <a:cs typeface="Century Gothic"/>
              </a:rPr>
              <a:t>строителей</a:t>
            </a:r>
            <a:r>
              <a:rPr sz="1196" b="1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66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196" b="1" spc="-60" dirty="0">
                <a:solidFill>
                  <a:srgbClr val="FFFFFF"/>
                </a:solidFill>
                <a:latin typeface="Century Gothic"/>
                <a:cs typeface="Century Gothic"/>
              </a:rPr>
              <a:t>производителей</a:t>
            </a:r>
            <a:r>
              <a:rPr sz="1196" b="1" spc="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73" dirty="0">
                <a:solidFill>
                  <a:srgbClr val="FFFFFF"/>
                </a:solidFill>
                <a:latin typeface="Century Gothic"/>
                <a:cs typeface="Century Gothic"/>
              </a:rPr>
              <a:t>строительных</a:t>
            </a:r>
            <a:r>
              <a:rPr sz="1196" b="1" spc="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96" b="1" spc="-13" dirty="0">
                <a:solidFill>
                  <a:srgbClr val="FFFFFF"/>
                </a:solidFill>
                <a:latin typeface="Century Gothic"/>
                <a:cs typeface="Century Gothic"/>
              </a:rPr>
              <a:t>материалов</a:t>
            </a:r>
            <a:endParaRPr sz="1196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91554" y="3754532"/>
            <a:ext cx="1893245" cy="431319"/>
          </a:xfrm>
          <a:custGeom>
            <a:avLst/>
            <a:gdLst/>
            <a:ahLst/>
            <a:cxnLst/>
            <a:rect l="l" t="t" r="r" b="b"/>
            <a:pathLst>
              <a:path w="1424305" h="324485">
                <a:moveTo>
                  <a:pt x="1423797" y="0"/>
                </a:moveTo>
                <a:lnTo>
                  <a:pt x="0" y="0"/>
                </a:lnTo>
                <a:lnTo>
                  <a:pt x="0" y="324002"/>
                </a:lnTo>
                <a:lnTo>
                  <a:pt x="1423797" y="324002"/>
                </a:lnTo>
                <a:lnTo>
                  <a:pt x="1423797" y="0"/>
                </a:lnTo>
                <a:close/>
              </a:path>
            </a:pathLst>
          </a:custGeom>
          <a:solidFill>
            <a:srgbClr val="F584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797886" y="3858034"/>
            <a:ext cx="1280450" cy="201071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16881">
              <a:spcBef>
                <a:spcPts val="133"/>
              </a:spcBef>
            </a:pPr>
            <a:r>
              <a:rPr sz="1196" b="1" spc="-80" dirty="0">
                <a:solidFill>
                  <a:srgbClr val="FFFFFF"/>
                </a:solidFill>
                <a:latin typeface="Century Gothic"/>
                <a:cs typeface="Century Gothic"/>
              </a:rPr>
              <a:t>Росаккредитация</a:t>
            </a:r>
            <a:endParaRPr sz="1196">
              <a:latin typeface="Century Gothic"/>
              <a:cs typeface="Century Gothic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276030" y="1266825"/>
            <a:ext cx="861371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857" y="0"/>
                </a:lnTo>
              </a:path>
            </a:pathLst>
          </a:custGeom>
          <a:ln w="25400">
            <a:solidFill>
              <a:srgbClr val="F584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226766" y="1837504"/>
            <a:ext cx="6570226" cy="4150283"/>
            <a:chOff x="2367555" y="1382370"/>
            <a:chExt cx="4942840" cy="3122295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0255" y="1395070"/>
              <a:ext cx="634648" cy="63463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380255" y="139507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634631"/>
                  </a:move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close/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09840" y="139507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0"/>
                  </a:move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1927" y="1482712"/>
              <a:ext cx="478472" cy="47847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809840" y="139507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634631"/>
                  </a:move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close/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80255" y="2669257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0"/>
                  </a:move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8800" y="2778036"/>
              <a:ext cx="529192" cy="44832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380255" y="2669257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634631"/>
                  </a:move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close/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4298" y="2471566"/>
              <a:ext cx="1145730" cy="92969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554290" y="2401519"/>
              <a:ext cx="1146175" cy="1146175"/>
            </a:xfrm>
            <a:custGeom>
              <a:avLst/>
              <a:gdLst/>
              <a:ahLst/>
              <a:cxnLst/>
              <a:rect l="l" t="t" r="r" b="b"/>
              <a:pathLst>
                <a:path w="1146175" h="1146175">
                  <a:moveTo>
                    <a:pt x="572871" y="1145730"/>
                  </a:moveTo>
                  <a:lnTo>
                    <a:pt x="619855" y="1143831"/>
                  </a:lnTo>
                  <a:lnTo>
                    <a:pt x="665792" y="1138232"/>
                  </a:lnTo>
                  <a:lnTo>
                    <a:pt x="710537" y="1129081"/>
                  </a:lnTo>
                  <a:lnTo>
                    <a:pt x="753941" y="1116525"/>
                  </a:lnTo>
                  <a:lnTo>
                    <a:pt x="795856" y="1100712"/>
                  </a:lnTo>
                  <a:lnTo>
                    <a:pt x="836136" y="1081788"/>
                  </a:lnTo>
                  <a:lnTo>
                    <a:pt x="874633" y="1059902"/>
                  </a:lnTo>
                  <a:lnTo>
                    <a:pt x="911199" y="1035201"/>
                  </a:lnTo>
                  <a:lnTo>
                    <a:pt x="945687" y="1007832"/>
                  </a:lnTo>
                  <a:lnTo>
                    <a:pt x="977950" y="977942"/>
                  </a:lnTo>
                  <a:lnTo>
                    <a:pt x="1007840" y="945680"/>
                  </a:lnTo>
                  <a:lnTo>
                    <a:pt x="1035210" y="911192"/>
                  </a:lnTo>
                  <a:lnTo>
                    <a:pt x="1059912" y="874626"/>
                  </a:lnTo>
                  <a:lnTo>
                    <a:pt x="1081799" y="836129"/>
                  </a:lnTo>
                  <a:lnTo>
                    <a:pt x="1100723" y="795849"/>
                  </a:lnTo>
                  <a:lnTo>
                    <a:pt x="1116537" y="753933"/>
                  </a:lnTo>
                  <a:lnTo>
                    <a:pt x="1129093" y="710528"/>
                  </a:lnTo>
                  <a:lnTo>
                    <a:pt x="1138245" y="665783"/>
                  </a:lnTo>
                  <a:lnTo>
                    <a:pt x="1143844" y="619844"/>
                  </a:lnTo>
                  <a:lnTo>
                    <a:pt x="1145743" y="572858"/>
                  </a:lnTo>
                  <a:lnTo>
                    <a:pt x="1143844" y="525875"/>
                  </a:lnTo>
                  <a:lnTo>
                    <a:pt x="1138245" y="479937"/>
                  </a:lnTo>
                  <a:lnTo>
                    <a:pt x="1129093" y="435193"/>
                  </a:lnTo>
                  <a:lnTo>
                    <a:pt x="1116537" y="391790"/>
                  </a:lnTo>
                  <a:lnTo>
                    <a:pt x="1100723" y="349875"/>
                  </a:lnTo>
                  <a:lnTo>
                    <a:pt x="1081799" y="309596"/>
                  </a:lnTo>
                  <a:lnTo>
                    <a:pt x="1059912" y="271100"/>
                  </a:lnTo>
                  <a:lnTo>
                    <a:pt x="1035210" y="234535"/>
                  </a:lnTo>
                  <a:lnTo>
                    <a:pt x="1007840" y="200047"/>
                  </a:lnTo>
                  <a:lnTo>
                    <a:pt x="977950" y="167786"/>
                  </a:lnTo>
                  <a:lnTo>
                    <a:pt x="945687" y="137896"/>
                  </a:lnTo>
                  <a:lnTo>
                    <a:pt x="911199" y="110528"/>
                  </a:lnTo>
                  <a:lnTo>
                    <a:pt x="874633" y="85827"/>
                  </a:lnTo>
                  <a:lnTo>
                    <a:pt x="836136" y="63941"/>
                  </a:lnTo>
                  <a:lnTo>
                    <a:pt x="795856" y="45017"/>
                  </a:lnTo>
                  <a:lnTo>
                    <a:pt x="753941" y="29204"/>
                  </a:lnTo>
                  <a:lnTo>
                    <a:pt x="710537" y="16648"/>
                  </a:lnTo>
                  <a:lnTo>
                    <a:pt x="665792" y="7497"/>
                  </a:lnTo>
                  <a:lnTo>
                    <a:pt x="619855" y="1899"/>
                  </a:lnTo>
                  <a:lnTo>
                    <a:pt x="572871" y="0"/>
                  </a:lnTo>
                  <a:lnTo>
                    <a:pt x="525888" y="1899"/>
                  </a:lnTo>
                  <a:lnTo>
                    <a:pt x="479950" y="7497"/>
                  </a:lnTo>
                  <a:lnTo>
                    <a:pt x="435205" y="16648"/>
                  </a:lnTo>
                  <a:lnTo>
                    <a:pt x="391802" y="29204"/>
                  </a:lnTo>
                  <a:lnTo>
                    <a:pt x="349886" y="45017"/>
                  </a:lnTo>
                  <a:lnTo>
                    <a:pt x="309606" y="63941"/>
                  </a:lnTo>
                  <a:lnTo>
                    <a:pt x="271109" y="85827"/>
                  </a:lnTo>
                  <a:lnTo>
                    <a:pt x="234543" y="110528"/>
                  </a:lnTo>
                  <a:lnTo>
                    <a:pt x="200055" y="137896"/>
                  </a:lnTo>
                  <a:lnTo>
                    <a:pt x="167792" y="167786"/>
                  </a:lnTo>
                  <a:lnTo>
                    <a:pt x="137902" y="200047"/>
                  </a:lnTo>
                  <a:lnTo>
                    <a:pt x="110532" y="234535"/>
                  </a:lnTo>
                  <a:lnTo>
                    <a:pt x="85830" y="271100"/>
                  </a:lnTo>
                  <a:lnTo>
                    <a:pt x="63943" y="309596"/>
                  </a:lnTo>
                  <a:lnTo>
                    <a:pt x="45019" y="349875"/>
                  </a:lnTo>
                  <a:lnTo>
                    <a:pt x="29205" y="391790"/>
                  </a:lnTo>
                  <a:lnTo>
                    <a:pt x="16649" y="435193"/>
                  </a:lnTo>
                  <a:lnTo>
                    <a:pt x="7498" y="479937"/>
                  </a:lnTo>
                  <a:lnTo>
                    <a:pt x="1899" y="525875"/>
                  </a:lnTo>
                  <a:lnTo>
                    <a:pt x="0" y="572858"/>
                  </a:lnTo>
                  <a:lnTo>
                    <a:pt x="1899" y="619844"/>
                  </a:lnTo>
                  <a:lnTo>
                    <a:pt x="7498" y="665783"/>
                  </a:lnTo>
                  <a:lnTo>
                    <a:pt x="16649" y="710528"/>
                  </a:lnTo>
                  <a:lnTo>
                    <a:pt x="29205" y="753933"/>
                  </a:lnTo>
                  <a:lnTo>
                    <a:pt x="45019" y="795849"/>
                  </a:lnTo>
                  <a:lnTo>
                    <a:pt x="63943" y="836129"/>
                  </a:lnTo>
                  <a:lnTo>
                    <a:pt x="85830" y="874626"/>
                  </a:lnTo>
                  <a:lnTo>
                    <a:pt x="110532" y="911192"/>
                  </a:lnTo>
                  <a:lnTo>
                    <a:pt x="137902" y="945680"/>
                  </a:lnTo>
                  <a:lnTo>
                    <a:pt x="167792" y="977942"/>
                  </a:lnTo>
                  <a:lnTo>
                    <a:pt x="200055" y="1007832"/>
                  </a:lnTo>
                  <a:lnTo>
                    <a:pt x="234543" y="1035201"/>
                  </a:lnTo>
                  <a:lnTo>
                    <a:pt x="271109" y="1059902"/>
                  </a:lnTo>
                  <a:lnTo>
                    <a:pt x="309606" y="1081788"/>
                  </a:lnTo>
                  <a:lnTo>
                    <a:pt x="349886" y="1100712"/>
                  </a:lnTo>
                  <a:lnTo>
                    <a:pt x="391802" y="1116525"/>
                  </a:lnTo>
                  <a:lnTo>
                    <a:pt x="435205" y="1129081"/>
                  </a:lnTo>
                  <a:lnTo>
                    <a:pt x="479950" y="1138232"/>
                  </a:lnTo>
                  <a:lnTo>
                    <a:pt x="525888" y="1143831"/>
                  </a:lnTo>
                  <a:lnTo>
                    <a:pt x="572871" y="1145730"/>
                  </a:lnTo>
                  <a:close/>
                </a:path>
              </a:pathLst>
            </a:custGeom>
            <a:ln w="635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10600" y="1951199"/>
              <a:ext cx="758825" cy="653415"/>
            </a:xfrm>
            <a:custGeom>
              <a:avLst/>
              <a:gdLst/>
              <a:ahLst/>
              <a:cxnLst/>
              <a:rect l="l" t="t" r="r" b="b"/>
              <a:pathLst>
                <a:path w="758825" h="653414">
                  <a:moveTo>
                    <a:pt x="0" y="0"/>
                  </a:moveTo>
                  <a:lnTo>
                    <a:pt x="758647" y="652932"/>
                  </a:lnTo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19600" y="3369524"/>
              <a:ext cx="758825" cy="653415"/>
            </a:xfrm>
            <a:custGeom>
              <a:avLst/>
              <a:gdLst/>
              <a:ahLst/>
              <a:cxnLst/>
              <a:rect l="l" t="t" r="r" b="b"/>
              <a:pathLst>
                <a:path w="758825" h="653414">
                  <a:moveTo>
                    <a:pt x="0" y="652932"/>
                  </a:moveTo>
                  <a:lnTo>
                    <a:pt x="758647" y="0"/>
                  </a:lnTo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4771" y="2669257"/>
              <a:ext cx="634644" cy="63463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194771" y="2669257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634631"/>
                  </a:move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close/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94771" y="139507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0"/>
                  </a:move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62386" y="1455144"/>
              <a:ext cx="510467" cy="53594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194771" y="139507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634631"/>
                  </a:move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close/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50449" y="1951199"/>
              <a:ext cx="758825" cy="653415"/>
            </a:xfrm>
            <a:custGeom>
              <a:avLst/>
              <a:gdLst/>
              <a:ahLst/>
              <a:cxnLst/>
              <a:rect l="l" t="t" r="r" b="b"/>
              <a:pathLst>
                <a:path w="758825" h="653414">
                  <a:moveTo>
                    <a:pt x="758647" y="0"/>
                  </a:moveTo>
                  <a:lnTo>
                    <a:pt x="0" y="652932"/>
                  </a:lnTo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50449" y="3323550"/>
              <a:ext cx="758825" cy="653415"/>
            </a:xfrm>
            <a:custGeom>
              <a:avLst/>
              <a:gdLst/>
              <a:ahLst/>
              <a:cxnLst/>
              <a:rect l="l" t="t" r="r" b="b"/>
              <a:pathLst>
                <a:path w="758825" h="653414">
                  <a:moveTo>
                    <a:pt x="758647" y="65293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27602" y="2986571"/>
              <a:ext cx="536575" cy="0"/>
            </a:xfrm>
            <a:custGeom>
              <a:avLst/>
              <a:gdLst/>
              <a:ahLst/>
              <a:cxnLst/>
              <a:rect l="l" t="t" r="r" b="b"/>
              <a:pathLst>
                <a:path w="536575">
                  <a:moveTo>
                    <a:pt x="536397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706169" y="2986571"/>
              <a:ext cx="490220" cy="0"/>
            </a:xfrm>
            <a:custGeom>
              <a:avLst/>
              <a:gdLst/>
              <a:ahLst/>
              <a:cxnLst/>
              <a:rect l="l" t="t" r="r" b="b"/>
              <a:pathLst>
                <a:path w="490220">
                  <a:moveTo>
                    <a:pt x="490029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27162" y="2042398"/>
              <a:ext cx="0" cy="346710"/>
            </a:xfrm>
            <a:custGeom>
              <a:avLst/>
              <a:gdLst/>
              <a:ahLst/>
              <a:cxnLst/>
              <a:rect l="l" t="t" r="r" b="b"/>
              <a:pathLst>
                <a:path h="346710">
                  <a:moveTo>
                    <a:pt x="0" y="34641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80255" y="3844607"/>
              <a:ext cx="634648" cy="63463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380255" y="3844613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322" y="634631"/>
                  </a:moveTo>
                  <a:lnTo>
                    <a:pt x="364212" y="631191"/>
                  </a:lnTo>
                  <a:lnTo>
                    <a:pt x="408967" y="621197"/>
                  </a:lnTo>
                  <a:lnTo>
                    <a:pt x="451095" y="605140"/>
                  </a:lnTo>
                  <a:lnTo>
                    <a:pt x="490105" y="583511"/>
                  </a:lnTo>
                  <a:lnTo>
                    <a:pt x="525506" y="556800"/>
                  </a:lnTo>
                  <a:lnTo>
                    <a:pt x="556808" y="525499"/>
                  </a:lnTo>
                  <a:lnTo>
                    <a:pt x="583520" y="490098"/>
                  </a:lnTo>
                  <a:lnTo>
                    <a:pt x="605150" y="451087"/>
                  </a:lnTo>
                  <a:lnTo>
                    <a:pt x="621208" y="408959"/>
                  </a:lnTo>
                  <a:lnTo>
                    <a:pt x="631203" y="364202"/>
                  </a:lnTo>
                  <a:lnTo>
                    <a:pt x="634644" y="317309"/>
                  </a:lnTo>
                  <a:lnTo>
                    <a:pt x="631203" y="270419"/>
                  </a:lnTo>
                  <a:lnTo>
                    <a:pt x="621208" y="225665"/>
                  </a:lnTo>
                  <a:lnTo>
                    <a:pt x="605150" y="183538"/>
                  </a:lnTo>
                  <a:lnTo>
                    <a:pt x="583520" y="144530"/>
                  </a:lnTo>
                  <a:lnTo>
                    <a:pt x="556808" y="109130"/>
                  </a:lnTo>
                  <a:lnTo>
                    <a:pt x="525506" y="77829"/>
                  </a:lnTo>
                  <a:lnTo>
                    <a:pt x="490105" y="51119"/>
                  </a:lnTo>
                  <a:lnTo>
                    <a:pt x="451095" y="29491"/>
                  </a:lnTo>
                  <a:lnTo>
                    <a:pt x="408967" y="13434"/>
                  </a:lnTo>
                  <a:lnTo>
                    <a:pt x="364212" y="3440"/>
                  </a:lnTo>
                  <a:lnTo>
                    <a:pt x="317322" y="0"/>
                  </a:lnTo>
                  <a:lnTo>
                    <a:pt x="270431" y="3440"/>
                  </a:lnTo>
                  <a:lnTo>
                    <a:pt x="225677" y="13434"/>
                  </a:lnTo>
                  <a:lnTo>
                    <a:pt x="183549" y="29491"/>
                  </a:lnTo>
                  <a:lnTo>
                    <a:pt x="144539" y="51119"/>
                  </a:lnTo>
                  <a:lnTo>
                    <a:pt x="109137" y="77829"/>
                  </a:lnTo>
                  <a:lnTo>
                    <a:pt x="77835" y="109130"/>
                  </a:lnTo>
                  <a:lnTo>
                    <a:pt x="51123" y="144530"/>
                  </a:lnTo>
                  <a:lnTo>
                    <a:pt x="29493" y="183538"/>
                  </a:lnTo>
                  <a:lnTo>
                    <a:pt x="13435" y="225665"/>
                  </a:lnTo>
                  <a:lnTo>
                    <a:pt x="3440" y="270419"/>
                  </a:lnTo>
                  <a:lnTo>
                    <a:pt x="0" y="317309"/>
                  </a:lnTo>
                  <a:lnTo>
                    <a:pt x="3440" y="364202"/>
                  </a:lnTo>
                  <a:lnTo>
                    <a:pt x="13435" y="408959"/>
                  </a:lnTo>
                  <a:lnTo>
                    <a:pt x="29493" y="451087"/>
                  </a:lnTo>
                  <a:lnTo>
                    <a:pt x="51123" y="490098"/>
                  </a:lnTo>
                  <a:lnTo>
                    <a:pt x="77835" y="525499"/>
                  </a:lnTo>
                  <a:lnTo>
                    <a:pt x="109137" y="556800"/>
                  </a:lnTo>
                  <a:lnTo>
                    <a:pt x="144539" y="583511"/>
                  </a:lnTo>
                  <a:lnTo>
                    <a:pt x="183549" y="605140"/>
                  </a:lnTo>
                  <a:lnTo>
                    <a:pt x="225677" y="621197"/>
                  </a:lnTo>
                  <a:lnTo>
                    <a:pt x="270431" y="631191"/>
                  </a:lnTo>
                  <a:lnTo>
                    <a:pt x="317322" y="634631"/>
                  </a:lnTo>
                  <a:close/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52096" y="3844608"/>
              <a:ext cx="3445510" cy="647700"/>
            </a:xfrm>
            <a:custGeom>
              <a:avLst/>
              <a:gdLst/>
              <a:ahLst/>
              <a:cxnLst/>
              <a:rect l="l" t="t" r="r" b="b"/>
              <a:pathLst>
                <a:path w="3445509" h="647700">
                  <a:moveTo>
                    <a:pt x="3121329" y="0"/>
                  </a:moveTo>
                  <a:lnTo>
                    <a:pt x="323672" y="0"/>
                  </a:lnTo>
                  <a:lnTo>
                    <a:pt x="275843" y="3509"/>
                  </a:lnTo>
                  <a:lnTo>
                    <a:pt x="230193" y="13703"/>
                  </a:lnTo>
                  <a:lnTo>
                    <a:pt x="187223" y="30081"/>
                  </a:lnTo>
                  <a:lnTo>
                    <a:pt x="147432" y="52144"/>
                  </a:lnTo>
                  <a:lnTo>
                    <a:pt x="111322" y="79389"/>
                  </a:lnTo>
                  <a:lnTo>
                    <a:pt x="79393" y="111317"/>
                  </a:lnTo>
                  <a:lnTo>
                    <a:pt x="52147" y="147426"/>
                  </a:lnTo>
                  <a:lnTo>
                    <a:pt x="30084" y="187217"/>
                  </a:lnTo>
                  <a:lnTo>
                    <a:pt x="13704" y="230189"/>
                  </a:lnTo>
                  <a:lnTo>
                    <a:pt x="3509" y="275840"/>
                  </a:lnTo>
                  <a:lnTo>
                    <a:pt x="0" y="323672"/>
                  </a:lnTo>
                  <a:lnTo>
                    <a:pt x="3509" y="371500"/>
                  </a:lnTo>
                  <a:lnTo>
                    <a:pt x="13704" y="417149"/>
                  </a:lnTo>
                  <a:lnTo>
                    <a:pt x="30084" y="460119"/>
                  </a:lnTo>
                  <a:lnTo>
                    <a:pt x="52147" y="499908"/>
                  </a:lnTo>
                  <a:lnTo>
                    <a:pt x="79393" y="536016"/>
                  </a:lnTo>
                  <a:lnTo>
                    <a:pt x="111322" y="567943"/>
                  </a:lnTo>
                  <a:lnTo>
                    <a:pt x="147432" y="595188"/>
                  </a:lnTo>
                  <a:lnTo>
                    <a:pt x="187223" y="617250"/>
                  </a:lnTo>
                  <a:lnTo>
                    <a:pt x="230193" y="633628"/>
                  </a:lnTo>
                  <a:lnTo>
                    <a:pt x="275843" y="643822"/>
                  </a:lnTo>
                  <a:lnTo>
                    <a:pt x="323672" y="647331"/>
                  </a:lnTo>
                  <a:lnTo>
                    <a:pt x="3121329" y="647331"/>
                  </a:lnTo>
                  <a:lnTo>
                    <a:pt x="3169161" y="643822"/>
                  </a:lnTo>
                  <a:lnTo>
                    <a:pt x="3214812" y="633628"/>
                  </a:lnTo>
                  <a:lnTo>
                    <a:pt x="3257784" y="617250"/>
                  </a:lnTo>
                  <a:lnTo>
                    <a:pt x="3297575" y="595188"/>
                  </a:lnTo>
                  <a:lnTo>
                    <a:pt x="3333684" y="567943"/>
                  </a:lnTo>
                  <a:lnTo>
                    <a:pt x="3365612" y="536016"/>
                  </a:lnTo>
                  <a:lnTo>
                    <a:pt x="3392857" y="499908"/>
                  </a:lnTo>
                  <a:lnTo>
                    <a:pt x="3414920" y="460119"/>
                  </a:lnTo>
                  <a:lnTo>
                    <a:pt x="3431298" y="417149"/>
                  </a:lnTo>
                  <a:lnTo>
                    <a:pt x="3441492" y="371500"/>
                  </a:lnTo>
                  <a:lnTo>
                    <a:pt x="3445002" y="323672"/>
                  </a:lnTo>
                  <a:lnTo>
                    <a:pt x="3441492" y="275840"/>
                  </a:lnTo>
                  <a:lnTo>
                    <a:pt x="3431298" y="230189"/>
                  </a:lnTo>
                  <a:lnTo>
                    <a:pt x="3414920" y="187217"/>
                  </a:lnTo>
                  <a:lnTo>
                    <a:pt x="3392857" y="147426"/>
                  </a:lnTo>
                  <a:lnTo>
                    <a:pt x="3365612" y="111317"/>
                  </a:lnTo>
                  <a:lnTo>
                    <a:pt x="3333684" y="79389"/>
                  </a:lnTo>
                  <a:lnTo>
                    <a:pt x="3297575" y="52144"/>
                  </a:lnTo>
                  <a:lnTo>
                    <a:pt x="3257784" y="30081"/>
                  </a:lnTo>
                  <a:lnTo>
                    <a:pt x="3214812" y="13703"/>
                  </a:lnTo>
                  <a:lnTo>
                    <a:pt x="3169161" y="3509"/>
                  </a:lnTo>
                  <a:lnTo>
                    <a:pt x="3121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52096" y="3844608"/>
              <a:ext cx="3445510" cy="647700"/>
            </a:xfrm>
            <a:custGeom>
              <a:avLst/>
              <a:gdLst/>
              <a:ahLst/>
              <a:cxnLst/>
              <a:rect l="l" t="t" r="r" b="b"/>
              <a:pathLst>
                <a:path w="3445509" h="647700">
                  <a:moveTo>
                    <a:pt x="323672" y="0"/>
                  </a:moveTo>
                  <a:lnTo>
                    <a:pt x="275843" y="3509"/>
                  </a:lnTo>
                  <a:lnTo>
                    <a:pt x="230193" y="13703"/>
                  </a:lnTo>
                  <a:lnTo>
                    <a:pt x="187223" y="30081"/>
                  </a:lnTo>
                  <a:lnTo>
                    <a:pt x="147432" y="52144"/>
                  </a:lnTo>
                  <a:lnTo>
                    <a:pt x="111322" y="79389"/>
                  </a:lnTo>
                  <a:lnTo>
                    <a:pt x="79393" y="111317"/>
                  </a:lnTo>
                  <a:lnTo>
                    <a:pt x="52147" y="147426"/>
                  </a:lnTo>
                  <a:lnTo>
                    <a:pt x="30084" y="187217"/>
                  </a:lnTo>
                  <a:lnTo>
                    <a:pt x="13704" y="230189"/>
                  </a:lnTo>
                  <a:lnTo>
                    <a:pt x="3509" y="275840"/>
                  </a:lnTo>
                  <a:lnTo>
                    <a:pt x="0" y="323672"/>
                  </a:lnTo>
                  <a:lnTo>
                    <a:pt x="3509" y="371500"/>
                  </a:lnTo>
                  <a:lnTo>
                    <a:pt x="13704" y="417149"/>
                  </a:lnTo>
                  <a:lnTo>
                    <a:pt x="30084" y="460119"/>
                  </a:lnTo>
                  <a:lnTo>
                    <a:pt x="52147" y="499908"/>
                  </a:lnTo>
                  <a:lnTo>
                    <a:pt x="79393" y="536016"/>
                  </a:lnTo>
                  <a:lnTo>
                    <a:pt x="111322" y="567943"/>
                  </a:lnTo>
                  <a:lnTo>
                    <a:pt x="147432" y="595188"/>
                  </a:lnTo>
                  <a:lnTo>
                    <a:pt x="187223" y="617250"/>
                  </a:lnTo>
                  <a:lnTo>
                    <a:pt x="230193" y="633628"/>
                  </a:lnTo>
                  <a:lnTo>
                    <a:pt x="275843" y="643822"/>
                  </a:lnTo>
                  <a:lnTo>
                    <a:pt x="323672" y="647331"/>
                  </a:lnTo>
                  <a:lnTo>
                    <a:pt x="3121329" y="647331"/>
                  </a:lnTo>
                  <a:lnTo>
                    <a:pt x="3169161" y="643822"/>
                  </a:lnTo>
                  <a:lnTo>
                    <a:pt x="3214812" y="633628"/>
                  </a:lnTo>
                  <a:lnTo>
                    <a:pt x="3257784" y="617250"/>
                  </a:lnTo>
                  <a:lnTo>
                    <a:pt x="3297575" y="595188"/>
                  </a:lnTo>
                  <a:lnTo>
                    <a:pt x="3333684" y="567943"/>
                  </a:lnTo>
                  <a:lnTo>
                    <a:pt x="3365612" y="536016"/>
                  </a:lnTo>
                  <a:lnTo>
                    <a:pt x="3392857" y="499908"/>
                  </a:lnTo>
                  <a:lnTo>
                    <a:pt x="3414920" y="460119"/>
                  </a:lnTo>
                  <a:lnTo>
                    <a:pt x="3431298" y="417149"/>
                  </a:lnTo>
                  <a:lnTo>
                    <a:pt x="3441492" y="371500"/>
                  </a:lnTo>
                  <a:lnTo>
                    <a:pt x="3445002" y="323672"/>
                  </a:lnTo>
                  <a:lnTo>
                    <a:pt x="3441492" y="275840"/>
                  </a:lnTo>
                  <a:lnTo>
                    <a:pt x="3431298" y="230189"/>
                  </a:lnTo>
                  <a:lnTo>
                    <a:pt x="3414920" y="187217"/>
                  </a:lnTo>
                  <a:lnTo>
                    <a:pt x="3392857" y="147426"/>
                  </a:lnTo>
                  <a:lnTo>
                    <a:pt x="3365612" y="111317"/>
                  </a:lnTo>
                  <a:lnTo>
                    <a:pt x="3333684" y="79389"/>
                  </a:lnTo>
                  <a:lnTo>
                    <a:pt x="3297575" y="52144"/>
                  </a:lnTo>
                  <a:lnTo>
                    <a:pt x="3257784" y="30081"/>
                  </a:lnTo>
                  <a:lnTo>
                    <a:pt x="3214812" y="13703"/>
                  </a:lnTo>
                  <a:lnTo>
                    <a:pt x="3169161" y="3509"/>
                  </a:lnTo>
                  <a:lnTo>
                    <a:pt x="3121329" y="0"/>
                  </a:lnTo>
                  <a:lnTo>
                    <a:pt x="323672" y="0"/>
                  </a:lnTo>
                  <a:close/>
                </a:path>
              </a:pathLst>
            </a:custGeom>
            <a:ln w="25400">
              <a:solidFill>
                <a:srgbClr val="F58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90975" y="3896087"/>
              <a:ext cx="685404" cy="5388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39963" y="3966200"/>
              <a:ext cx="1232552" cy="42214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36106" y="3925811"/>
              <a:ext cx="434293" cy="48941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942932" y="3870514"/>
              <a:ext cx="600075" cy="600075"/>
            </a:xfrm>
            <a:custGeom>
              <a:avLst/>
              <a:gdLst/>
              <a:ahLst/>
              <a:cxnLst/>
              <a:rect l="l" t="t" r="r" b="b"/>
              <a:pathLst>
                <a:path w="600075" h="600075">
                  <a:moveTo>
                    <a:pt x="299872" y="0"/>
                  </a:moveTo>
                  <a:lnTo>
                    <a:pt x="251233" y="3924"/>
                  </a:lnTo>
                  <a:lnTo>
                    <a:pt x="205092" y="15287"/>
                  </a:lnTo>
                  <a:lnTo>
                    <a:pt x="162066" y="33469"/>
                  </a:lnTo>
                  <a:lnTo>
                    <a:pt x="122774" y="57855"/>
                  </a:lnTo>
                  <a:lnTo>
                    <a:pt x="87833" y="87826"/>
                  </a:lnTo>
                  <a:lnTo>
                    <a:pt x="57859" y="122766"/>
                  </a:lnTo>
                  <a:lnTo>
                    <a:pt x="33472" y="162056"/>
                  </a:lnTo>
                  <a:lnTo>
                    <a:pt x="15288" y="205080"/>
                  </a:lnTo>
                  <a:lnTo>
                    <a:pt x="3925" y="251220"/>
                  </a:lnTo>
                  <a:lnTo>
                    <a:pt x="0" y="299859"/>
                  </a:lnTo>
                  <a:lnTo>
                    <a:pt x="3925" y="348501"/>
                  </a:lnTo>
                  <a:lnTo>
                    <a:pt x="15288" y="394644"/>
                  </a:lnTo>
                  <a:lnTo>
                    <a:pt x="33472" y="437670"/>
                  </a:lnTo>
                  <a:lnTo>
                    <a:pt x="57859" y="476962"/>
                  </a:lnTo>
                  <a:lnTo>
                    <a:pt x="87833" y="511903"/>
                  </a:lnTo>
                  <a:lnTo>
                    <a:pt x="122774" y="541875"/>
                  </a:lnTo>
                  <a:lnTo>
                    <a:pt x="162066" y="566261"/>
                  </a:lnTo>
                  <a:lnTo>
                    <a:pt x="205092" y="584444"/>
                  </a:lnTo>
                  <a:lnTo>
                    <a:pt x="251233" y="595807"/>
                  </a:lnTo>
                  <a:lnTo>
                    <a:pt x="299872" y="599732"/>
                  </a:lnTo>
                  <a:lnTo>
                    <a:pt x="348511" y="595807"/>
                  </a:lnTo>
                  <a:lnTo>
                    <a:pt x="394652" y="584444"/>
                  </a:lnTo>
                  <a:lnTo>
                    <a:pt x="437677" y="566261"/>
                  </a:lnTo>
                  <a:lnTo>
                    <a:pt x="476970" y="541875"/>
                  </a:lnTo>
                  <a:lnTo>
                    <a:pt x="511911" y="511903"/>
                  </a:lnTo>
                  <a:lnTo>
                    <a:pt x="541884" y="476962"/>
                  </a:lnTo>
                  <a:lnTo>
                    <a:pt x="566272" y="437670"/>
                  </a:lnTo>
                  <a:lnTo>
                    <a:pt x="584456" y="394644"/>
                  </a:lnTo>
                  <a:lnTo>
                    <a:pt x="595819" y="348501"/>
                  </a:lnTo>
                  <a:lnTo>
                    <a:pt x="599744" y="299859"/>
                  </a:lnTo>
                  <a:lnTo>
                    <a:pt x="595819" y="251220"/>
                  </a:lnTo>
                  <a:lnTo>
                    <a:pt x="584456" y="205080"/>
                  </a:lnTo>
                  <a:lnTo>
                    <a:pt x="566272" y="162056"/>
                  </a:lnTo>
                  <a:lnTo>
                    <a:pt x="541884" y="122766"/>
                  </a:lnTo>
                  <a:lnTo>
                    <a:pt x="511911" y="87826"/>
                  </a:lnTo>
                  <a:lnTo>
                    <a:pt x="476970" y="57855"/>
                  </a:lnTo>
                  <a:lnTo>
                    <a:pt x="437677" y="33469"/>
                  </a:lnTo>
                  <a:lnTo>
                    <a:pt x="394652" y="15287"/>
                  </a:lnTo>
                  <a:lnTo>
                    <a:pt x="348511" y="3924"/>
                  </a:lnTo>
                  <a:lnTo>
                    <a:pt x="299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80670" y="3908237"/>
              <a:ext cx="524273" cy="5242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5911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0340" y="4323205"/>
            <a:ext cx="7938134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90" dirty="0">
                <a:solidFill>
                  <a:srgbClr val="FFFFFF"/>
                </a:solidFill>
              </a:rPr>
              <a:t>Масштабный</a:t>
            </a:r>
            <a:r>
              <a:rPr spc="-265" dirty="0">
                <a:solidFill>
                  <a:srgbClr val="FFFFFF"/>
                </a:solidFill>
              </a:rPr>
              <a:t> </a:t>
            </a:r>
            <a:r>
              <a:rPr spc="-145" dirty="0">
                <a:solidFill>
                  <a:srgbClr val="FFFFFF"/>
                </a:solidFill>
              </a:rPr>
              <a:t>мониторинг</a:t>
            </a:r>
            <a:r>
              <a:rPr spc="-260" dirty="0">
                <a:solidFill>
                  <a:srgbClr val="FFFFFF"/>
                </a:solidFill>
              </a:rPr>
              <a:t> </a:t>
            </a:r>
            <a:r>
              <a:rPr spc="-330" dirty="0">
                <a:solidFill>
                  <a:srgbClr val="FFFFFF"/>
                </a:solidFill>
              </a:rPr>
              <a:t>качества </a:t>
            </a:r>
            <a:r>
              <a:rPr spc="-160" dirty="0">
                <a:solidFill>
                  <a:srgbClr val="FFFFFF"/>
                </a:solidFill>
              </a:rPr>
              <a:t>кабельно-</a:t>
            </a:r>
            <a:r>
              <a:rPr spc="-80" dirty="0">
                <a:solidFill>
                  <a:srgbClr val="FFFFFF"/>
                </a:solidFill>
              </a:rPr>
              <a:t>проводниковой </a:t>
            </a:r>
            <a:r>
              <a:rPr spc="-170" dirty="0">
                <a:solidFill>
                  <a:srgbClr val="FFFFFF"/>
                </a:solidFill>
              </a:rPr>
              <a:t>продукции</a:t>
            </a:r>
            <a:r>
              <a:rPr spc="-27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в</a:t>
            </a:r>
            <a:r>
              <a:rPr spc="-270" dirty="0">
                <a:solidFill>
                  <a:srgbClr val="FFFFFF"/>
                </a:solidFill>
              </a:rPr>
              <a:t> </a:t>
            </a:r>
            <a:r>
              <a:rPr spc="-30" dirty="0">
                <a:solidFill>
                  <a:srgbClr val="FFFFFF"/>
                </a:solidFill>
              </a:rPr>
              <a:t>2021</a:t>
            </a:r>
            <a:r>
              <a:rPr lang="ru-RU" spc="-30" dirty="0">
                <a:solidFill>
                  <a:srgbClr val="FFFFFF"/>
                </a:solidFill>
              </a:rPr>
              <a:t>-2022 гг.</a:t>
            </a:r>
            <a:endParaRPr spc="-20" dirty="0">
              <a:solidFill>
                <a:srgbClr val="FFFFFF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77174" y="0"/>
            <a:ext cx="3306445" cy="3500120"/>
            <a:chOff x="6077174" y="0"/>
            <a:chExt cx="3306445" cy="3500120"/>
          </a:xfrm>
        </p:grpSpPr>
        <p:sp>
          <p:nvSpPr>
            <p:cNvPr id="4" name="object 4"/>
            <p:cNvSpPr/>
            <p:nvPr/>
          </p:nvSpPr>
          <p:spPr>
            <a:xfrm>
              <a:off x="8870536" y="0"/>
              <a:ext cx="513080" cy="1485265"/>
            </a:xfrm>
            <a:custGeom>
              <a:avLst/>
              <a:gdLst/>
              <a:ahLst/>
              <a:cxnLst/>
              <a:rect l="l" t="t" r="r" b="b"/>
              <a:pathLst>
                <a:path w="513079" h="1485265">
                  <a:moveTo>
                    <a:pt x="512813" y="0"/>
                  </a:moveTo>
                  <a:lnTo>
                    <a:pt x="122770" y="0"/>
                  </a:lnTo>
                  <a:lnTo>
                    <a:pt x="0" y="1484871"/>
                  </a:lnTo>
                  <a:lnTo>
                    <a:pt x="390042" y="1484871"/>
                  </a:lnTo>
                  <a:lnTo>
                    <a:pt x="512813" y="0"/>
                  </a:lnTo>
                  <a:close/>
                </a:path>
              </a:pathLst>
            </a:custGeom>
            <a:solidFill>
              <a:srgbClr val="F4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20700" y="0"/>
              <a:ext cx="2272030" cy="3187700"/>
            </a:xfrm>
            <a:custGeom>
              <a:avLst/>
              <a:gdLst/>
              <a:ahLst/>
              <a:cxnLst/>
              <a:rect l="l" t="t" r="r" b="b"/>
              <a:pathLst>
                <a:path w="2272029" h="3187700">
                  <a:moveTo>
                    <a:pt x="2271433" y="0"/>
                  </a:moveTo>
                  <a:lnTo>
                    <a:pt x="258800" y="0"/>
                  </a:lnTo>
                  <a:lnTo>
                    <a:pt x="0" y="3187471"/>
                  </a:lnTo>
                  <a:lnTo>
                    <a:pt x="2012632" y="3187471"/>
                  </a:lnTo>
                  <a:lnTo>
                    <a:pt x="2271433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77174" y="249897"/>
              <a:ext cx="876300" cy="3250565"/>
            </a:xfrm>
            <a:custGeom>
              <a:avLst/>
              <a:gdLst/>
              <a:ahLst/>
              <a:cxnLst/>
              <a:rect l="l" t="t" r="r" b="b"/>
              <a:pathLst>
                <a:path w="876300" h="3250565">
                  <a:moveTo>
                    <a:pt x="876223" y="0"/>
                  </a:moveTo>
                  <a:lnTo>
                    <a:pt x="260883" y="0"/>
                  </a:lnTo>
                  <a:lnTo>
                    <a:pt x="0" y="3249942"/>
                  </a:lnTo>
                  <a:lnTo>
                    <a:pt x="615340" y="3249942"/>
                  </a:lnTo>
                  <a:lnTo>
                    <a:pt x="876223" y="0"/>
                  </a:lnTo>
                  <a:close/>
                </a:path>
              </a:pathLst>
            </a:custGeom>
            <a:solidFill>
              <a:srgbClr val="929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53443" y="0"/>
            <a:ext cx="1897380" cy="1644650"/>
            <a:chOff x="453443" y="0"/>
            <a:chExt cx="1897380" cy="1644650"/>
          </a:xfrm>
        </p:grpSpPr>
        <p:sp>
          <p:nvSpPr>
            <p:cNvPr id="8" name="object 8"/>
            <p:cNvSpPr/>
            <p:nvPr/>
          </p:nvSpPr>
          <p:spPr>
            <a:xfrm>
              <a:off x="453443" y="0"/>
              <a:ext cx="1897380" cy="1644650"/>
            </a:xfrm>
            <a:custGeom>
              <a:avLst/>
              <a:gdLst/>
              <a:ahLst/>
              <a:cxnLst/>
              <a:rect l="l" t="t" r="r" b="b"/>
              <a:pathLst>
                <a:path w="1897380" h="1644650">
                  <a:moveTo>
                    <a:pt x="1897138" y="0"/>
                  </a:moveTo>
                  <a:lnTo>
                    <a:pt x="136410" y="0"/>
                  </a:lnTo>
                  <a:lnTo>
                    <a:pt x="0" y="1644383"/>
                  </a:lnTo>
                  <a:lnTo>
                    <a:pt x="1760715" y="1644383"/>
                  </a:lnTo>
                  <a:lnTo>
                    <a:pt x="1897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50470"/>
              <a:ext cx="1662675" cy="10536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2"/>
          <p:cNvSpPr/>
          <p:nvPr/>
        </p:nvSpPr>
        <p:spPr>
          <a:xfrm>
            <a:off x="0" y="609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81"/>
                </a:lnTo>
                <a:lnTo>
                  <a:pt x="10693400" y="7559281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"/>
          <p:cNvSpPr/>
          <p:nvPr/>
        </p:nvSpPr>
        <p:spPr>
          <a:xfrm>
            <a:off x="4380334" y="7239279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4"/>
          <p:cNvSpPr/>
          <p:nvPr/>
        </p:nvSpPr>
        <p:spPr>
          <a:xfrm>
            <a:off x="8492" y="7239279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59150" y="6357393"/>
            <a:ext cx="9040550" cy="611174"/>
          </a:xfrm>
          <a:prstGeom prst="rect">
            <a:avLst/>
          </a:prstGeom>
        </p:spPr>
        <p:txBody>
          <a:bodyPr vert="horz" wrap="square" lIns="0" tIns="33763" rIns="0" bIns="0" rtlCol="0">
            <a:spAutoFit/>
          </a:bodyPr>
          <a:lstStyle/>
          <a:p>
            <a:pPr marL="16881" marR="517398" indent="143487" algn="just">
              <a:lnSpc>
                <a:spcPts val="1500"/>
              </a:lnSpc>
              <a:spcBef>
                <a:spcPts val="266"/>
              </a:spcBef>
            </a:pP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Подробная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актуальная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информация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о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результатах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технических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испытаний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кабельной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продукции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представлена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сайте </a:t>
            </a:r>
            <a:r>
              <a:rPr sz="1400" spc="-80" dirty="0">
                <a:solidFill>
                  <a:srgbClr val="231F20"/>
                </a:solidFill>
                <a:latin typeface="Trebuchet MS"/>
                <a:cs typeface="Trebuchet MS"/>
              </a:rPr>
              <a:t>EL-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Комитета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НОПСМ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разделе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«Мониторинг»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3" dirty="0">
                <a:solidFill>
                  <a:srgbClr val="231F20"/>
                </a:solidFill>
                <a:latin typeface="Trebuchet MS"/>
                <a:cs typeface="Trebuchet MS"/>
              </a:rPr>
              <a:t>(</a:t>
            </a:r>
            <a:r>
              <a:rPr sz="1400" u="sng" spc="-93" dirty="0">
                <a:solidFill>
                  <a:srgbClr val="213055"/>
                </a:solidFill>
                <a:uFill>
                  <a:solidFill>
                    <a:srgbClr val="213055"/>
                  </a:solidFill>
                </a:uFill>
                <a:latin typeface="Trebuchet MS"/>
                <a:cs typeface="Trebuchet MS"/>
              </a:rPr>
              <a:t>https://natamac.ru/el-</a:t>
            </a:r>
            <a:r>
              <a:rPr sz="1400" u="sng" spc="-13" dirty="0">
                <a:solidFill>
                  <a:srgbClr val="213055"/>
                </a:solidFill>
                <a:uFill>
                  <a:solidFill>
                    <a:srgbClr val="213055"/>
                  </a:solidFill>
                </a:uFill>
                <a:latin typeface="Trebuchet MS"/>
                <a:cs typeface="Trebuchet MS"/>
              </a:rPr>
              <a:t>committee/monitoring/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).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2801" y="709726"/>
            <a:ext cx="523386" cy="382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5607" y="668680"/>
            <a:ext cx="10186517" cy="447933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500517">
              <a:spcBef>
                <a:spcPts val="133"/>
              </a:spcBef>
            </a:pPr>
            <a:r>
              <a:rPr sz="2800" spc="-33" dirty="0"/>
              <a:t>ИТОГИ </a:t>
            </a:r>
            <a:r>
              <a:rPr sz="2800" spc="-60" dirty="0"/>
              <a:t>МОНИТОРИНГА</a:t>
            </a:r>
            <a:r>
              <a:rPr sz="2800" spc="-33" dirty="0"/>
              <a:t> </a:t>
            </a:r>
            <a:r>
              <a:rPr sz="2800" dirty="0"/>
              <a:t>КАЧЕСТВА</a:t>
            </a:r>
            <a:r>
              <a:rPr sz="2800" spc="-27" dirty="0"/>
              <a:t> </a:t>
            </a:r>
            <a:r>
              <a:rPr sz="2800" spc="-13" dirty="0"/>
              <a:t>КАБЕЛЯ</a:t>
            </a:r>
            <a:r>
              <a:rPr sz="2800" spc="-33" dirty="0"/>
              <a:t> </a:t>
            </a:r>
            <a:r>
              <a:rPr sz="2800" dirty="0"/>
              <a:t>В</a:t>
            </a:r>
            <a:r>
              <a:rPr sz="2800" spc="-27" dirty="0"/>
              <a:t> </a:t>
            </a:r>
            <a:r>
              <a:rPr sz="2800" dirty="0"/>
              <a:t>2021-2022</a:t>
            </a:r>
            <a:r>
              <a:rPr sz="2800" spc="-33" dirty="0"/>
              <a:t> ГГ.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76215" y="1387857"/>
            <a:ext cx="4060812" cy="1470383"/>
          </a:xfrm>
          <a:prstGeom prst="rect">
            <a:avLst/>
          </a:prstGeom>
        </p:spPr>
        <p:txBody>
          <a:bodyPr vert="horz" wrap="square" lIns="0" tIns="33763" rIns="0" bIns="0" rtlCol="0">
            <a:spAutoFit/>
          </a:bodyPr>
          <a:lstStyle/>
          <a:p>
            <a:pPr marL="16881" marR="6752" indent="143487" algn="just">
              <a:lnSpc>
                <a:spcPts val="1600"/>
              </a:lnSpc>
              <a:spcBef>
                <a:spcPts val="266"/>
              </a:spcBef>
            </a:pPr>
            <a:r>
              <a:rPr sz="1400" spc="-80" dirty="0">
                <a:solidFill>
                  <a:srgbClr val="231F20"/>
                </a:solidFill>
                <a:latin typeface="Trebuchet MS"/>
                <a:cs typeface="Trebuchet MS"/>
              </a:rPr>
              <a:t>EL-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Комитет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НОПСМ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начала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2021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86" dirty="0">
                <a:solidFill>
                  <a:srgbClr val="231F20"/>
                </a:solidFill>
                <a:latin typeface="Trebuchet MS"/>
                <a:cs typeface="Trebuchet MS"/>
              </a:rPr>
              <a:t>г.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реализует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масштабный проект</a:t>
            </a:r>
            <a:r>
              <a:rPr sz="14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независимой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оценке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качества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безопасности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электротехнической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продукции,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реализуемой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различных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регионах </a:t>
            </a:r>
            <a:r>
              <a:rPr sz="1400" spc="-73" dirty="0">
                <a:solidFill>
                  <a:srgbClr val="231F20"/>
                </a:solidFill>
                <a:latin typeface="Trebuchet MS"/>
                <a:cs typeface="Trebuchet MS"/>
              </a:rPr>
              <a:t>России.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Результаты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мониторинга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свидетельствуют об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ужасающих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масштабах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распространения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кабельного </a:t>
            </a:r>
            <a:r>
              <a:rPr sz="1400" spc="-73" dirty="0">
                <a:solidFill>
                  <a:srgbClr val="231F20"/>
                </a:solidFill>
                <a:latin typeface="Trebuchet MS"/>
                <a:cs typeface="Trebuchet MS"/>
              </a:rPr>
              <a:t>фальсификата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регионах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России.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67179" y="1391192"/>
            <a:ext cx="4208523" cy="1060015"/>
          </a:xfrm>
          <a:prstGeom prst="rect">
            <a:avLst/>
          </a:prstGeom>
        </p:spPr>
        <p:txBody>
          <a:bodyPr vert="horz" wrap="square" lIns="0" tIns="33763" rIns="0" bIns="0" rtlCol="0">
            <a:spAutoFit/>
          </a:bodyPr>
          <a:lstStyle/>
          <a:p>
            <a:pPr marL="16881" marR="6752" indent="143487" algn="just">
              <a:lnSpc>
                <a:spcPts val="1600"/>
              </a:lnSpc>
              <a:spcBef>
                <a:spcPts val="266"/>
              </a:spcBef>
            </a:pP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Наибольший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процент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несоответствий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выявлен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среди образцов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кабельной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продукции,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производстве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которой</a:t>
            </a:r>
            <a:r>
              <a:rPr sz="1400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уникальное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технологическое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оборудование,</a:t>
            </a:r>
            <a:r>
              <a:rPr sz="14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а </a:t>
            </a:r>
            <a:r>
              <a:rPr sz="1400" spc="-73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имеющей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широкую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231F20"/>
                </a:solidFill>
                <a:latin typeface="Trebuchet MS"/>
                <a:cs typeface="Trebuchet MS"/>
              </a:rPr>
              <a:t>сферу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применения.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7179" y="2561081"/>
            <a:ext cx="4160412" cy="867654"/>
          </a:xfrm>
          <a:prstGeom prst="rect">
            <a:avLst/>
          </a:prstGeom>
        </p:spPr>
        <p:txBody>
          <a:bodyPr vert="horz" wrap="square" lIns="0" tIns="33763" rIns="0" bIns="0" rtlCol="0">
            <a:spAutoFit/>
          </a:bodyPr>
          <a:lstStyle/>
          <a:p>
            <a:pPr marL="16881" marR="6752" indent="143487" algn="just">
              <a:lnSpc>
                <a:spcPts val="1329"/>
              </a:lnSpc>
              <a:spcBef>
                <a:spcPts val="266"/>
              </a:spcBef>
            </a:pPr>
            <a:r>
              <a:rPr sz="1196" b="1" spc="-60" dirty="0">
                <a:solidFill>
                  <a:srgbClr val="231F20"/>
                </a:solidFill>
                <a:latin typeface="Trebuchet MS"/>
                <a:cs typeface="Trebuchet MS"/>
              </a:rPr>
              <a:t>Группа </a:t>
            </a:r>
            <a:r>
              <a:rPr sz="1196" b="1" spc="-40" dirty="0">
                <a:solidFill>
                  <a:srgbClr val="231F20"/>
                </a:solidFill>
                <a:latin typeface="Trebuchet MS"/>
                <a:cs typeface="Trebuchet MS"/>
              </a:rPr>
              <a:t>высокого</a:t>
            </a:r>
            <a:r>
              <a:rPr sz="1196" b="1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b="1" spc="-40" dirty="0">
                <a:solidFill>
                  <a:srgbClr val="231F20"/>
                </a:solidFill>
                <a:latin typeface="Trebuchet MS"/>
                <a:cs typeface="Trebuchet MS"/>
              </a:rPr>
              <a:t>риска</a:t>
            </a:r>
            <a:r>
              <a:rPr sz="1196" b="1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b="1" spc="-47" dirty="0">
                <a:solidFill>
                  <a:srgbClr val="231F20"/>
                </a:solidFill>
                <a:latin typeface="Trebuchet MS"/>
                <a:cs typeface="Trebuchet MS"/>
              </a:rPr>
              <a:t>состоит</a:t>
            </a:r>
            <a:r>
              <a:rPr sz="1196" b="1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b="1" spc="-33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1196" b="1" spc="-53" dirty="0">
                <a:solidFill>
                  <a:srgbClr val="231F20"/>
                </a:solidFill>
                <a:latin typeface="Trebuchet MS"/>
                <a:cs typeface="Trebuchet MS"/>
              </a:rPr>
              <a:t> модификаций </a:t>
            </a:r>
            <a:r>
              <a:rPr sz="1196" b="1" spc="-13" dirty="0">
                <a:solidFill>
                  <a:srgbClr val="231F20"/>
                </a:solidFill>
                <a:latin typeface="Trebuchet MS"/>
                <a:cs typeface="Trebuchet MS"/>
              </a:rPr>
              <a:t>кабелей </a:t>
            </a:r>
            <a:r>
              <a:rPr sz="1196" b="1" spc="-40" dirty="0">
                <a:solidFill>
                  <a:srgbClr val="231F20"/>
                </a:solidFill>
                <a:latin typeface="Trebuchet MS"/>
                <a:cs typeface="Trebuchet MS"/>
              </a:rPr>
              <a:t>марок</a:t>
            </a:r>
            <a:r>
              <a:rPr sz="1196" b="1" spc="-66" dirty="0">
                <a:solidFill>
                  <a:srgbClr val="231F20"/>
                </a:solidFill>
                <a:latin typeface="Trebuchet MS"/>
                <a:cs typeface="Trebuchet MS"/>
              </a:rPr>
              <a:t> ВВГ</a:t>
            </a:r>
            <a:r>
              <a:rPr sz="1196" b="1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73" dirty="0">
                <a:solidFill>
                  <a:srgbClr val="231F20"/>
                </a:solidFill>
                <a:latin typeface="Trebuchet MS"/>
                <a:cs typeface="Trebuchet MS"/>
              </a:rPr>
              <a:t>(в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79" dirty="0">
                <a:solidFill>
                  <a:srgbClr val="231F20"/>
                </a:solidFill>
                <a:latin typeface="Trebuchet MS"/>
                <a:cs typeface="Trebuchet MS"/>
              </a:rPr>
              <a:t>т.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20" dirty="0">
                <a:solidFill>
                  <a:srgbClr val="231F20"/>
                </a:solidFill>
                <a:latin typeface="Trebuchet MS"/>
                <a:cs typeface="Trebuchet MS"/>
              </a:rPr>
              <a:t>ч.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силовых</a:t>
            </a:r>
            <a:r>
              <a:rPr sz="1196" spc="-6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огнестойких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80" dirty="0">
                <a:solidFill>
                  <a:srgbClr val="231F20"/>
                </a:solidFill>
                <a:latin typeface="Trebuchet MS"/>
                <a:cs typeface="Trebuchet MS"/>
              </a:rPr>
              <a:t>кабелей),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наиболее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популярных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у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 населения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строительных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13" dirty="0">
                <a:solidFill>
                  <a:srgbClr val="231F20"/>
                </a:solidFill>
                <a:latin typeface="Trebuchet MS"/>
                <a:cs typeface="Trebuchet MS"/>
              </a:rPr>
              <a:t>организаций </a:t>
            </a:r>
            <a:r>
              <a:rPr sz="1196" spc="-33" dirty="0">
                <a:solidFill>
                  <a:srgbClr val="231F20"/>
                </a:solidFill>
                <a:latin typeface="Trebuchet MS"/>
                <a:cs typeface="Trebuchet MS"/>
              </a:rPr>
              <a:t>маркоразмеров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80" dirty="0">
                <a:solidFill>
                  <a:srgbClr val="231F20"/>
                </a:solidFill>
                <a:latin typeface="Trebuchet MS"/>
                <a:cs typeface="Trebuchet MS"/>
              </a:rPr>
              <a:t>(2*1,5,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73" dirty="0">
                <a:solidFill>
                  <a:srgbClr val="231F20"/>
                </a:solidFill>
                <a:latin typeface="Trebuchet MS"/>
                <a:cs typeface="Trebuchet MS"/>
              </a:rPr>
              <a:t>2*2,5,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73" dirty="0">
                <a:solidFill>
                  <a:srgbClr val="231F20"/>
                </a:solidFill>
                <a:latin typeface="Trebuchet MS"/>
                <a:cs typeface="Trebuchet MS"/>
              </a:rPr>
              <a:t>3*2,5,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3*4, </a:t>
            </a:r>
            <a:r>
              <a:rPr sz="1196" spc="-73" dirty="0">
                <a:solidFill>
                  <a:srgbClr val="231F20"/>
                </a:solidFill>
                <a:latin typeface="Trebuchet MS"/>
                <a:cs typeface="Trebuchet MS"/>
              </a:rPr>
              <a:t>4*1,5,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73" dirty="0">
                <a:solidFill>
                  <a:srgbClr val="231F20"/>
                </a:solidFill>
                <a:latin typeface="Trebuchet MS"/>
                <a:cs typeface="Trebuchet MS"/>
              </a:rPr>
              <a:t>4*2,5,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73" dirty="0">
                <a:solidFill>
                  <a:srgbClr val="231F20"/>
                </a:solidFill>
                <a:latin typeface="Trebuchet MS"/>
                <a:cs typeface="Trebuchet MS"/>
              </a:rPr>
              <a:t>5*1,5,</a:t>
            </a:r>
            <a:r>
              <a:rPr sz="1196" spc="-47" dirty="0">
                <a:solidFill>
                  <a:srgbClr val="231F20"/>
                </a:solidFill>
                <a:latin typeface="Trebuchet MS"/>
                <a:cs typeface="Trebuchet MS"/>
              </a:rPr>
              <a:t> 5*2,5, </a:t>
            </a:r>
            <a:r>
              <a:rPr sz="1196" spc="-66" dirty="0">
                <a:solidFill>
                  <a:srgbClr val="231F20"/>
                </a:solidFill>
                <a:latin typeface="Trebuchet MS"/>
                <a:cs typeface="Trebuchet MS"/>
              </a:rPr>
              <a:t>5*6), 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73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53" dirty="0">
                <a:solidFill>
                  <a:srgbClr val="231F20"/>
                </a:solidFill>
                <a:latin typeface="Trebuchet MS"/>
                <a:cs typeface="Trebuchet MS"/>
              </a:rPr>
              <a:t>изделий</a:t>
            </a:r>
            <a:r>
              <a:rPr sz="1196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40" dirty="0">
                <a:solidFill>
                  <a:srgbClr val="231F20"/>
                </a:solidFill>
                <a:latin typeface="Trebuchet MS"/>
                <a:cs typeface="Trebuchet MS"/>
              </a:rPr>
              <a:t>марок</a:t>
            </a:r>
            <a:r>
              <a:rPr sz="1196" spc="-6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196" spc="-27" dirty="0">
                <a:solidFill>
                  <a:srgbClr val="231F20"/>
                </a:solidFill>
                <a:latin typeface="Trebuchet MS"/>
                <a:cs typeface="Trebuchet MS"/>
              </a:rPr>
              <a:t>ПВС.</a:t>
            </a:r>
            <a:endParaRPr sz="1196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76215" y="1190625"/>
            <a:ext cx="861371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857" y="0"/>
                </a:lnTo>
              </a:path>
            </a:pathLst>
          </a:custGeom>
          <a:ln w="25400">
            <a:solidFill>
              <a:srgbClr val="F584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84056" y="3598533"/>
            <a:ext cx="4205450" cy="245961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110140" y="3984024"/>
            <a:ext cx="1116702" cy="283868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 marL="259121" marR="6752" indent="-259965">
              <a:spcBef>
                <a:spcPts val="140"/>
              </a:spcBef>
            </a:pPr>
            <a:r>
              <a:rPr sz="864" dirty="0">
                <a:solidFill>
                  <a:srgbClr val="4C4D4F"/>
                </a:solidFill>
                <a:latin typeface="Trebuchet MS"/>
                <a:cs typeface="Trebuchet MS"/>
              </a:rPr>
              <a:t>ЮФО</a:t>
            </a:r>
            <a:r>
              <a:rPr sz="864" spc="-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40" dirty="0">
                <a:solidFill>
                  <a:srgbClr val="4C4D4F"/>
                </a:solidFill>
                <a:latin typeface="Trebuchet MS"/>
                <a:cs typeface="Trebuchet MS"/>
              </a:rPr>
              <a:t>(Ростов-</a:t>
            </a:r>
            <a:r>
              <a:rPr sz="864" spc="-33" dirty="0">
                <a:solidFill>
                  <a:srgbClr val="4C4D4F"/>
                </a:solidFill>
                <a:latin typeface="Trebuchet MS"/>
                <a:cs typeface="Trebuchet MS"/>
              </a:rPr>
              <a:t>на-</a:t>
            </a:r>
            <a:r>
              <a:rPr sz="864" spc="-13" dirty="0">
                <a:solidFill>
                  <a:srgbClr val="4C4D4F"/>
                </a:solidFill>
                <a:latin typeface="Trebuchet MS"/>
                <a:cs typeface="Trebuchet MS"/>
              </a:rPr>
              <a:t>Дону,</a:t>
            </a:r>
            <a:r>
              <a:rPr sz="864" spc="66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40" dirty="0">
                <a:solidFill>
                  <a:srgbClr val="4C4D4F"/>
                </a:solidFill>
                <a:latin typeface="Trebuchet MS"/>
                <a:cs typeface="Trebuchet MS"/>
              </a:rPr>
              <a:t>Краснодар,</a:t>
            </a:r>
            <a:r>
              <a:rPr sz="864" spc="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33" dirty="0">
                <a:solidFill>
                  <a:srgbClr val="4C4D4F"/>
                </a:solidFill>
                <a:latin typeface="Trebuchet MS"/>
                <a:cs typeface="Trebuchet MS"/>
              </a:rPr>
              <a:t>Сочи)</a:t>
            </a:r>
            <a:endParaRPr sz="864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0869" y="4953377"/>
            <a:ext cx="1215458" cy="150883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864" dirty="0">
                <a:solidFill>
                  <a:srgbClr val="4C4D4F"/>
                </a:solidFill>
                <a:latin typeface="Trebuchet MS"/>
                <a:cs typeface="Trebuchet MS"/>
              </a:rPr>
              <a:t>ПФО</a:t>
            </a:r>
            <a:r>
              <a:rPr sz="864" spc="-4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33" dirty="0">
                <a:solidFill>
                  <a:srgbClr val="4C4D4F"/>
                </a:solidFill>
                <a:latin typeface="Trebuchet MS"/>
                <a:cs typeface="Trebuchet MS"/>
              </a:rPr>
              <a:t>(Нижний</a:t>
            </a:r>
            <a:r>
              <a:rPr sz="864" spc="-4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13" dirty="0">
                <a:solidFill>
                  <a:srgbClr val="4C4D4F"/>
                </a:solidFill>
                <a:latin typeface="Trebuchet MS"/>
                <a:cs typeface="Trebuchet MS"/>
              </a:rPr>
              <a:t>Новгород)</a:t>
            </a:r>
            <a:endParaRPr sz="864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2296" y="5335848"/>
            <a:ext cx="1044112" cy="283868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 marL="64991" marR="6752" indent="-65835">
              <a:spcBef>
                <a:spcPts val="140"/>
              </a:spcBef>
            </a:pPr>
            <a:r>
              <a:rPr sz="864" spc="-27" dirty="0">
                <a:solidFill>
                  <a:srgbClr val="4C4D4F"/>
                </a:solidFill>
                <a:latin typeface="Trebuchet MS"/>
                <a:cs typeface="Trebuchet MS"/>
              </a:rPr>
              <a:t>УрФО</a:t>
            </a:r>
            <a:r>
              <a:rPr sz="864" spc="-33" dirty="0">
                <a:solidFill>
                  <a:srgbClr val="4C4D4F"/>
                </a:solidFill>
                <a:latin typeface="Trebuchet MS"/>
                <a:cs typeface="Trebuchet MS"/>
              </a:rPr>
              <a:t> (Екатеринбург,</a:t>
            </a:r>
            <a:r>
              <a:rPr sz="864" spc="66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47" dirty="0">
                <a:solidFill>
                  <a:srgbClr val="4C4D4F"/>
                </a:solidFill>
                <a:latin typeface="Trebuchet MS"/>
                <a:cs typeface="Trebuchet MS"/>
              </a:rPr>
              <a:t>Челябинск,</a:t>
            </a:r>
            <a:r>
              <a:rPr sz="864" spc="13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53" dirty="0">
                <a:solidFill>
                  <a:srgbClr val="4C4D4F"/>
                </a:solidFill>
                <a:latin typeface="Trebuchet MS"/>
                <a:cs typeface="Trebuchet MS"/>
              </a:rPr>
              <a:t>Тюмень)</a:t>
            </a:r>
            <a:endParaRPr sz="864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36434" y="5728509"/>
            <a:ext cx="2165879" cy="138132"/>
          </a:xfrm>
          <a:prstGeom prst="rect">
            <a:avLst/>
          </a:prstGeom>
        </p:spPr>
        <p:txBody>
          <a:bodyPr vert="horz" wrap="square" lIns="0" tIns="15193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0%</a:t>
            </a:r>
            <a:r>
              <a:rPr sz="798" spc="253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10%</a:t>
            </a:r>
            <a:r>
              <a:rPr sz="798" spc="14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20%</a:t>
            </a:r>
            <a:r>
              <a:rPr sz="798" spc="292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30%</a:t>
            </a:r>
            <a:r>
              <a:rPr sz="798" spc="213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40%</a:t>
            </a:r>
            <a:r>
              <a:rPr sz="798" spc="219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50%</a:t>
            </a:r>
            <a:r>
              <a:rPr sz="798" spc="179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60%</a:t>
            </a:r>
            <a:r>
              <a:rPr sz="798" spc="152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70%</a:t>
            </a:r>
            <a:r>
              <a:rPr sz="798" spc="113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dirty="0">
                <a:solidFill>
                  <a:srgbClr val="4C4D4F"/>
                </a:solidFill>
                <a:latin typeface="Trebuchet MS"/>
                <a:cs typeface="Trebuchet MS"/>
              </a:rPr>
              <a:t>80%</a:t>
            </a:r>
            <a:r>
              <a:rPr sz="798" spc="233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798" spc="-33" dirty="0">
                <a:solidFill>
                  <a:srgbClr val="4C4D4F"/>
                </a:solidFill>
                <a:latin typeface="Trebuchet MS"/>
                <a:cs typeface="Trebuchet MS"/>
              </a:rPr>
              <a:t>90%</a:t>
            </a:r>
            <a:endParaRPr sz="798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30947" y="4442711"/>
            <a:ext cx="1595289" cy="283868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 marR="29541" algn="r">
              <a:spcBef>
                <a:spcPts val="140"/>
              </a:spcBef>
            </a:pPr>
            <a:r>
              <a:rPr sz="864" spc="-13" dirty="0">
                <a:solidFill>
                  <a:srgbClr val="4C4D4F"/>
                </a:solidFill>
                <a:latin typeface="Trebuchet MS"/>
                <a:cs typeface="Trebuchet MS"/>
              </a:rPr>
              <a:t>СФО</a:t>
            </a:r>
            <a:r>
              <a:rPr sz="864" spc="-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47" dirty="0">
                <a:solidFill>
                  <a:srgbClr val="4C4D4F"/>
                </a:solidFill>
                <a:latin typeface="Trebuchet MS"/>
                <a:cs typeface="Trebuchet MS"/>
              </a:rPr>
              <a:t>(Красноярск,</a:t>
            </a:r>
            <a:r>
              <a:rPr sz="864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27" dirty="0">
                <a:solidFill>
                  <a:srgbClr val="4C4D4F"/>
                </a:solidFill>
                <a:latin typeface="Trebuchet MS"/>
                <a:cs typeface="Trebuchet MS"/>
              </a:rPr>
              <a:t>Новосибирск,</a:t>
            </a:r>
            <a:endParaRPr sz="864" dirty="0">
              <a:latin typeface="Trebuchet MS"/>
              <a:cs typeface="Trebuchet MS"/>
            </a:endParaRPr>
          </a:p>
          <a:p>
            <a:pPr marR="6752" algn="r">
              <a:spcBef>
                <a:spcPts val="7"/>
              </a:spcBef>
            </a:pPr>
            <a:r>
              <a:rPr sz="864" spc="-47" dirty="0">
                <a:solidFill>
                  <a:srgbClr val="4C4D4F"/>
                </a:solidFill>
                <a:latin typeface="Trebuchet MS"/>
                <a:cs typeface="Trebuchet MS"/>
              </a:rPr>
              <a:t>Барнаул,</a:t>
            </a:r>
            <a:r>
              <a:rPr sz="864" spc="-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864" spc="-13" dirty="0">
                <a:solidFill>
                  <a:srgbClr val="4C4D4F"/>
                </a:solidFill>
                <a:latin typeface="Trebuchet MS"/>
                <a:cs typeface="Trebuchet MS"/>
              </a:rPr>
              <a:t>Кемерово)</a:t>
            </a:r>
            <a:endParaRPr sz="864" dirty="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80728" y="3489110"/>
            <a:ext cx="1992001" cy="2244376"/>
            <a:chOff x="2408151" y="2624889"/>
            <a:chExt cx="1498600" cy="1688464"/>
          </a:xfrm>
        </p:grpSpPr>
        <p:sp>
          <p:nvSpPr>
            <p:cNvPr id="16" name="object 16"/>
            <p:cNvSpPr/>
            <p:nvPr/>
          </p:nvSpPr>
          <p:spPr>
            <a:xfrm>
              <a:off x="2411643" y="2628381"/>
              <a:ext cx="0" cy="1681480"/>
            </a:xfrm>
            <a:custGeom>
              <a:avLst/>
              <a:gdLst/>
              <a:ahLst/>
              <a:cxnLst/>
              <a:rect l="l" t="t" r="r" b="b"/>
              <a:pathLst>
                <a:path h="1681479">
                  <a:moveTo>
                    <a:pt x="0" y="0"/>
                  </a:moveTo>
                  <a:lnTo>
                    <a:pt x="0" y="1680921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77351" y="3554780"/>
              <a:ext cx="662940" cy="755015"/>
            </a:xfrm>
            <a:custGeom>
              <a:avLst/>
              <a:gdLst/>
              <a:ahLst/>
              <a:cxnLst/>
              <a:rect l="l" t="t" r="r" b="b"/>
              <a:pathLst>
                <a:path w="662939" h="755014">
                  <a:moveTo>
                    <a:pt x="0" y="676186"/>
                  </a:moveTo>
                  <a:lnTo>
                    <a:pt x="0" y="754522"/>
                  </a:lnTo>
                </a:path>
                <a:path w="662939" h="755014">
                  <a:moveTo>
                    <a:pt x="0" y="338099"/>
                  </a:moveTo>
                  <a:lnTo>
                    <a:pt x="0" y="485406"/>
                  </a:lnTo>
                </a:path>
                <a:path w="662939" h="755014">
                  <a:moveTo>
                    <a:pt x="165708" y="676186"/>
                  </a:moveTo>
                  <a:lnTo>
                    <a:pt x="165708" y="754522"/>
                  </a:lnTo>
                </a:path>
                <a:path w="662939" h="755014">
                  <a:moveTo>
                    <a:pt x="165708" y="338099"/>
                  </a:moveTo>
                  <a:lnTo>
                    <a:pt x="165708" y="485406"/>
                  </a:lnTo>
                </a:path>
                <a:path w="662939" h="755014">
                  <a:moveTo>
                    <a:pt x="331416" y="676186"/>
                  </a:moveTo>
                  <a:lnTo>
                    <a:pt x="331416" y="754522"/>
                  </a:lnTo>
                </a:path>
                <a:path w="662939" h="755014">
                  <a:moveTo>
                    <a:pt x="331416" y="338099"/>
                  </a:moveTo>
                  <a:lnTo>
                    <a:pt x="331416" y="485406"/>
                  </a:lnTo>
                </a:path>
                <a:path w="662939" h="755014">
                  <a:moveTo>
                    <a:pt x="497124" y="676186"/>
                  </a:moveTo>
                  <a:lnTo>
                    <a:pt x="497124" y="754522"/>
                  </a:lnTo>
                </a:path>
                <a:path w="662939" h="755014">
                  <a:moveTo>
                    <a:pt x="497124" y="0"/>
                  </a:moveTo>
                  <a:lnTo>
                    <a:pt x="497124" y="485406"/>
                  </a:lnTo>
                </a:path>
                <a:path w="662939" h="755014">
                  <a:moveTo>
                    <a:pt x="662833" y="676186"/>
                  </a:moveTo>
                  <a:lnTo>
                    <a:pt x="662833" y="754522"/>
                  </a:lnTo>
                </a:path>
                <a:path w="662939" h="755014">
                  <a:moveTo>
                    <a:pt x="662833" y="0"/>
                  </a:moveTo>
                  <a:lnTo>
                    <a:pt x="662833" y="485406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05893" y="3216681"/>
              <a:ext cx="331470" cy="1092835"/>
            </a:xfrm>
            <a:custGeom>
              <a:avLst/>
              <a:gdLst/>
              <a:ahLst/>
              <a:cxnLst/>
              <a:rect l="l" t="t" r="r" b="b"/>
              <a:pathLst>
                <a:path w="331470" h="1092835">
                  <a:moveTo>
                    <a:pt x="0" y="1014285"/>
                  </a:moveTo>
                  <a:lnTo>
                    <a:pt x="0" y="1092621"/>
                  </a:lnTo>
                </a:path>
                <a:path w="331470" h="1092835">
                  <a:moveTo>
                    <a:pt x="0" y="338099"/>
                  </a:moveTo>
                  <a:lnTo>
                    <a:pt x="0" y="823506"/>
                  </a:lnTo>
                </a:path>
                <a:path w="331470" h="1092835">
                  <a:moveTo>
                    <a:pt x="165708" y="1014285"/>
                  </a:moveTo>
                  <a:lnTo>
                    <a:pt x="165708" y="1092621"/>
                  </a:lnTo>
                </a:path>
                <a:path w="331470" h="1092835">
                  <a:moveTo>
                    <a:pt x="165708" y="0"/>
                  </a:moveTo>
                  <a:lnTo>
                    <a:pt x="165708" y="823506"/>
                  </a:lnTo>
                </a:path>
                <a:path w="331470" h="1092835">
                  <a:moveTo>
                    <a:pt x="331416" y="0"/>
                  </a:moveTo>
                  <a:lnTo>
                    <a:pt x="331416" y="1092621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11653" y="4040187"/>
              <a:ext cx="1291590" cy="191135"/>
            </a:xfrm>
            <a:custGeom>
              <a:avLst/>
              <a:gdLst/>
              <a:ahLst/>
              <a:cxnLst/>
              <a:rect l="l" t="t" r="r" b="b"/>
              <a:pathLst>
                <a:path w="1291589" h="191135">
                  <a:moveTo>
                    <a:pt x="1291336" y="0"/>
                  </a:moveTo>
                  <a:lnTo>
                    <a:pt x="0" y="0"/>
                  </a:lnTo>
                  <a:lnTo>
                    <a:pt x="0" y="190779"/>
                  </a:lnTo>
                  <a:lnTo>
                    <a:pt x="1291336" y="190779"/>
                  </a:lnTo>
                  <a:lnTo>
                    <a:pt x="129133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77351" y="3216681"/>
              <a:ext cx="662940" cy="485775"/>
            </a:xfrm>
            <a:custGeom>
              <a:avLst/>
              <a:gdLst/>
              <a:ahLst/>
              <a:cxnLst/>
              <a:rect l="l" t="t" r="r" b="b"/>
              <a:pathLst>
                <a:path w="662939" h="485775">
                  <a:moveTo>
                    <a:pt x="0" y="338099"/>
                  </a:moveTo>
                  <a:lnTo>
                    <a:pt x="0" y="485419"/>
                  </a:lnTo>
                </a:path>
                <a:path w="662939" h="485775">
                  <a:moveTo>
                    <a:pt x="165708" y="338099"/>
                  </a:moveTo>
                  <a:lnTo>
                    <a:pt x="165708" y="485419"/>
                  </a:lnTo>
                </a:path>
                <a:path w="662939" h="485775">
                  <a:moveTo>
                    <a:pt x="331416" y="338099"/>
                  </a:moveTo>
                  <a:lnTo>
                    <a:pt x="331416" y="485419"/>
                  </a:lnTo>
                </a:path>
                <a:path w="662939" h="485775">
                  <a:moveTo>
                    <a:pt x="0" y="0"/>
                  </a:moveTo>
                  <a:lnTo>
                    <a:pt x="0" y="147320"/>
                  </a:lnTo>
                </a:path>
                <a:path w="662939" h="485775">
                  <a:moveTo>
                    <a:pt x="165708" y="0"/>
                  </a:moveTo>
                  <a:lnTo>
                    <a:pt x="165708" y="147320"/>
                  </a:lnTo>
                </a:path>
                <a:path w="662939" h="485775">
                  <a:moveTo>
                    <a:pt x="331416" y="0"/>
                  </a:moveTo>
                  <a:lnTo>
                    <a:pt x="331416" y="147320"/>
                  </a:lnTo>
                </a:path>
                <a:path w="662939" h="485775">
                  <a:moveTo>
                    <a:pt x="497124" y="0"/>
                  </a:moveTo>
                  <a:lnTo>
                    <a:pt x="497124" y="147320"/>
                  </a:lnTo>
                </a:path>
                <a:path w="662939" h="485775">
                  <a:moveTo>
                    <a:pt x="662833" y="0"/>
                  </a:moveTo>
                  <a:lnTo>
                    <a:pt x="662833" y="147320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05893" y="3216681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7320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77351" y="2878594"/>
              <a:ext cx="662940" cy="147320"/>
            </a:xfrm>
            <a:custGeom>
              <a:avLst/>
              <a:gdLst/>
              <a:ahLst/>
              <a:cxnLst/>
              <a:rect l="l" t="t" r="r" b="b"/>
              <a:pathLst>
                <a:path w="662939" h="147319">
                  <a:moveTo>
                    <a:pt x="0" y="0"/>
                  </a:moveTo>
                  <a:lnTo>
                    <a:pt x="0" y="147307"/>
                  </a:lnTo>
                </a:path>
                <a:path w="662939" h="147319">
                  <a:moveTo>
                    <a:pt x="165708" y="0"/>
                  </a:moveTo>
                  <a:lnTo>
                    <a:pt x="165708" y="147307"/>
                  </a:lnTo>
                </a:path>
                <a:path w="662939" h="147319">
                  <a:moveTo>
                    <a:pt x="331416" y="0"/>
                  </a:moveTo>
                  <a:lnTo>
                    <a:pt x="331416" y="147307"/>
                  </a:lnTo>
                </a:path>
                <a:path w="662939" h="147319">
                  <a:moveTo>
                    <a:pt x="497124" y="0"/>
                  </a:moveTo>
                  <a:lnTo>
                    <a:pt x="497124" y="147307"/>
                  </a:lnTo>
                </a:path>
                <a:path w="662939" h="147319">
                  <a:moveTo>
                    <a:pt x="662833" y="0"/>
                  </a:moveTo>
                  <a:lnTo>
                    <a:pt x="662833" y="147307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05893" y="2628381"/>
              <a:ext cx="331470" cy="398145"/>
            </a:xfrm>
            <a:custGeom>
              <a:avLst/>
              <a:gdLst/>
              <a:ahLst/>
              <a:cxnLst/>
              <a:rect l="l" t="t" r="r" b="b"/>
              <a:pathLst>
                <a:path w="331470" h="398144">
                  <a:moveTo>
                    <a:pt x="0" y="0"/>
                  </a:moveTo>
                  <a:lnTo>
                    <a:pt x="0" y="397520"/>
                  </a:lnTo>
                </a:path>
                <a:path w="331470" h="398144">
                  <a:moveTo>
                    <a:pt x="165708" y="0"/>
                  </a:moveTo>
                  <a:lnTo>
                    <a:pt x="165708" y="397520"/>
                  </a:lnTo>
                </a:path>
                <a:path w="331470" h="398144">
                  <a:moveTo>
                    <a:pt x="331416" y="0"/>
                  </a:moveTo>
                  <a:lnTo>
                    <a:pt x="331416" y="397520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77351" y="2628381"/>
              <a:ext cx="662940" cy="59690"/>
            </a:xfrm>
            <a:custGeom>
              <a:avLst/>
              <a:gdLst/>
              <a:ahLst/>
              <a:cxnLst/>
              <a:rect l="l" t="t" r="r" b="b"/>
              <a:pathLst>
                <a:path w="662939" h="59689">
                  <a:moveTo>
                    <a:pt x="0" y="0"/>
                  </a:moveTo>
                  <a:lnTo>
                    <a:pt x="0" y="59433"/>
                  </a:lnTo>
                </a:path>
                <a:path w="662939" h="59689">
                  <a:moveTo>
                    <a:pt x="165708" y="0"/>
                  </a:moveTo>
                  <a:lnTo>
                    <a:pt x="165708" y="59433"/>
                  </a:lnTo>
                </a:path>
                <a:path w="662939" h="59689">
                  <a:moveTo>
                    <a:pt x="331416" y="0"/>
                  </a:moveTo>
                  <a:lnTo>
                    <a:pt x="331416" y="59433"/>
                  </a:lnTo>
                </a:path>
                <a:path w="662939" h="59689">
                  <a:moveTo>
                    <a:pt x="497124" y="0"/>
                  </a:moveTo>
                  <a:lnTo>
                    <a:pt x="497124" y="59433"/>
                  </a:lnTo>
                </a:path>
                <a:path w="662939" h="59689">
                  <a:moveTo>
                    <a:pt x="662833" y="0"/>
                  </a:moveTo>
                  <a:lnTo>
                    <a:pt x="662833" y="59433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03018" y="2628381"/>
              <a:ext cx="0" cy="1681480"/>
            </a:xfrm>
            <a:custGeom>
              <a:avLst/>
              <a:gdLst/>
              <a:ahLst/>
              <a:cxnLst/>
              <a:rect l="l" t="t" r="r" b="b"/>
              <a:pathLst>
                <a:path h="1681479">
                  <a:moveTo>
                    <a:pt x="0" y="0"/>
                  </a:moveTo>
                  <a:lnTo>
                    <a:pt x="0" y="1680921"/>
                  </a:lnTo>
                </a:path>
              </a:pathLst>
            </a:custGeom>
            <a:ln w="6388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044232" y="5407740"/>
            <a:ext cx="254064" cy="161014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930" b="1" spc="-33" dirty="0">
                <a:solidFill>
                  <a:srgbClr val="FFFFFF"/>
                </a:solidFill>
                <a:latin typeface="Century Gothic"/>
                <a:cs typeface="Century Gothic"/>
              </a:rPr>
              <a:t>77%</a:t>
            </a:r>
            <a:endParaRPr sz="93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85351" y="4920984"/>
            <a:ext cx="858417" cy="254064"/>
          </a:xfrm>
          <a:custGeom>
            <a:avLst/>
            <a:gdLst/>
            <a:ahLst/>
            <a:cxnLst/>
            <a:rect l="l" t="t" r="r" b="b"/>
            <a:pathLst>
              <a:path w="645794" h="191135">
                <a:moveTo>
                  <a:pt x="645680" y="0"/>
                </a:moveTo>
                <a:lnTo>
                  <a:pt x="0" y="0"/>
                </a:lnTo>
                <a:lnTo>
                  <a:pt x="0" y="190779"/>
                </a:lnTo>
                <a:lnTo>
                  <a:pt x="645680" y="190779"/>
                </a:lnTo>
                <a:lnTo>
                  <a:pt x="645680" y="0"/>
                </a:lnTo>
                <a:close/>
              </a:path>
            </a:pathLst>
          </a:custGeom>
          <a:solidFill>
            <a:srgbClr val="F47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615120" y="4958324"/>
            <a:ext cx="254064" cy="161014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930" b="1" spc="-33" dirty="0">
                <a:solidFill>
                  <a:srgbClr val="FFFFFF"/>
                </a:solidFill>
                <a:latin typeface="Century Gothic"/>
                <a:cs typeface="Century Gothic"/>
              </a:rPr>
              <a:t>39%</a:t>
            </a:r>
            <a:endParaRPr sz="93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285351" y="4471569"/>
            <a:ext cx="1510038" cy="254064"/>
          </a:xfrm>
          <a:custGeom>
            <a:avLst/>
            <a:gdLst/>
            <a:ahLst/>
            <a:cxnLst/>
            <a:rect l="l" t="t" r="r" b="b"/>
            <a:pathLst>
              <a:path w="1136014" h="191135">
                <a:moveTo>
                  <a:pt x="1135926" y="0"/>
                </a:moveTo>
                <a:lnTo>
                  <a:pt x="0" y="0"/>
                </a:lnTo>
                <a:lnTo>
                  <a:pt x="0" y="190779"/>
                </a:lnTo>
                <a:lnTo>
                  <a:pt x="1135926" y="190779"/>
                </a:lnTo>
                <a:lnTo>
                  <a:pt x="1135926" y="0"/>
                </a:lnTo>
                <a:close/>
              </a:path>
            </a:pathLst>
          </a:custGeom>
          <a:solidFill>
            <a:srgbClr val="F47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940959" y="4508908"/>
            <a:ext cx="254064" cy="161014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930" b="1" spc="-33" dirty="0">
                <a:solidFill>
                  <a:srgbClr val="FFFFFF"/>
                </a:solidFill>
                <a:latin typeface="Century Gothic"/>
                <a:cs typeface="Century Gothic"/>
              </a:rPr>
              <a:t>68%</a:t>
            </a:r>
            <a:endParaRPr sz="93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285368" y="4022153"/>
            <a:ext cx="1793645" cy="254064"/>
          </a:xfrm>
          <a:custGeom>
            <a:avLst/>
            <a:gdLst/>
            <a:ahLst/>
            <a:cxnLst/>
            <a:rect l="l" t="t" r="r" b="b"/>
            <a:pathLst>
              <a:path w="1349375" h="191135">
                <a:moveTo>
                  <a:pt x="1348905" y="0"/>
                </a:moveTo>
                <a:lnTo>
                  <a:pt x="0" y="0"/>
                </a:lnTo>
                <a:lnTo>
                  <a:pt x="0" y="190779"/>
                </a:lnTo>
                <a:lnTo>
                  <a:pt x="1348905" y="190779"/>
                </a:lnTo>
                <a:lnTo>
                  <a:pt x="1348905" y="0"/>
                </a:lnTo>
                <a:close/>
              </a:path>
            </a:pathLst>
          </a:custGeom>
          <a:solidFill>
            <a:srgbClr val="F47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082504" y="4059484"/>
            <a:ext cx="254064" cy="161014"/>
          </a:xfrm>
          <a:prstGeom prst="rect">
            <a:avLst/>
          </a:prstGeom>
        </p:spPr>
        <p:txBody>
          <a:bodyPr vert="horz" wrap="square" lIns="0" tIns="17725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930" b="1" spc="-33" dirty="0">
                <a:solidFill>
                  <a:srgbClr val="FFFFFF"/>
                </a:solidFill>
                <a:latin typeface="Century Gothic"/>
                <a:cs typeface="Century Gothic"/>
              </a:rPr>
              <a:t>81%</a:t>
            </a:r>
            <a:endParaRPr sz="930">
              <a:latin typeface="Century Gothic"/>
              <a:cs typeface="Century Gothic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285383" y="3572755"/>
            <a:ext cx="1321811" cy="254064"/>
          </a:xfrm>
          <a:custGeom>
            <a:avLst/>
            <a:gdLst/>
            <a:ahLst/>
            <a:cxnLst/>
            <a:rect l="l" t="t" r="r" b="b"/>
            <a:pathLst>
              <a:path w="994410" h="191135">
                <a:moveTo>
                  <a:pt x="994244" y="0"/>
                </a:moveTo>
                <a:lnTo>
                  <a:pt x="0" y="0"/>
                </a:lnTo>
                <a:lnTo>
                  <a:pt x="0" y="190779"/>
                </a:lnTo>
                <a:lnTo>
                  <a:pt x="994244" y="190779"/>
                </a:lnTo>
                <a:lnTo>
                  <a:pt x="994244" y="0"/>
                </a:lnTo>
                <a:close/>
              </a:path>
            </a:pathLst>
          </a:custGeom>
          <a:solidFill>
            <a:srgbClr val="F47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386516" y="3008312"/>
            <a:ext cx="3244598" cy="773856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796776" marR="40514" indent="13505">
              <a:spcBef>
                <a:spcPts val="133"/>
              </a:spcBef>
            </a:pPr>
            <a:r>
              <a:rPr sz="1263" spc="-47" dirty="0">
                <a:solidFill>
                  <a:srgbClr val="4C4D4F"/>
                </a:solidFill>
                <a:latin typeface="Trebuchet MS"/>
                <a:cs typeface="Trebuchet MS"/>
              </a:rPr>
              <a:t>Объем кабельного</a:t>
            </a:r>
            <a:r>
              <a:rPr sz="1263" spc="-40" dirty="0">
                <a:solidFill>
                  <a:srgbClr val="4C4D4F"/>
                </a:solidFill>
                <a:latin typeface="Trebuchet MS"/>
                <a:cs typeface="Trebuchet MS"/>
              </a:rPr>
              <a:t> фальсификата </a:t>
            </a:r>
            <a:r>
              <a:rPr sz="1263" spc="-33" dirty="0">
                <a:solidFill>
                  <a:srgbClr val="4C4D4F"/>
                </a:solidFill>
                <a:latin typeface="Trebuchet MS"/>
                <a:cs typeface="Trebuchet MS"/>
              </a:rPr>
              <a:t>в</a:t>
            </a:r>
            <a:r>
              <a:rPr sz="1263" spc="-93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63" spc="-33" dirty="0">
                <a:solidFill>
                  <a:srgbClr val="4C4D4F"/>
                </a:solidFill>
                <a:latin typeface="Trebuchet MS"/>
                <a:cs typeface="Trebuchet MS"/>
              </a:rPr>
              <a:t>регионах</a:t>
            </a:r>
            <a:r>
              <a:rPr sz="1263" spc="-86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63" spc="-47" dirty="0">
                <a:solidFill>
                  <a:srgbClr val="4C4D4F"/>
                </a:solidFill>
                <a:latin typeface="Trebuchet MS"/>
                <a:cs typeface="Trebuchet MS"/>
              </a:rPr>
              <a:t>РФ</a:t>
            </a:r>
            <a:r>
              <a:rPr sz="1263" spc="-93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63" spc="-33" dirty="0">
                <a:solidFill>
                  <a:srgbClr val="4C4D4F"/>
                </a:solidFill>
                <a:latin typeface="Trebuchet MS"/>
                <a:cs typeface="Trebuchet MS"/>
              </a:rPr>
              <a:t>(розничный</a:t>
            </a:r>
            <a:r>
              <a:rPr sz="1263" spc="-86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63" spc="-33" dirty="0">
                <a:solidFill>
                  <a:srgbClr val="4C4D4F"/>
                </a:solidFill>
                <a:latin typeface="Trebuchet MS"/>
                <a:cs typeface="Trebuchet MS"/>
              </a:rPr>
              <a:t>рынок)</a:t>
            </a:r>
            <a:endParaRPr sz="1263" dirty="0">
              <a:latin typeface="Trebuchet MS"/>
              <a:cs typeface="Trebuchet MS"/>
            </a:endParaRPr>
          </a:p>
          <a:p>
            <a:pPr>
              <a:spcBef>
                <a:spcPts val="13"/>
              </a:spcBef>
            </a:pPr>
            <a:endParaRPr sz="1462" dirty="0">
              <a:latin typeface="Trebuchet MS"/>
              <a:cs typeface="Trebuchet MS"/>
            </a:endParaRPr>
          </a:p>
          <a:p>
            <a:pPr marL="50643">
              <a:tabLst>
                <a:tab pos="2459537" algn="l"/>
              </a:tabLst>
            </a:pPr>
            <a:r>
              <a:rPr sz="1296" baseline="8547" dirty="0">
                <a:solidFill>
                  <a:srgbClr val="4C4D4F"/>
                </a:solidFill>
                <a:latin typeface="Trebuchet MS"/>
                <a:cs typeface="Trebuchet MS"/>
              </a:rPr>
              <a:t>ЦФО</a:t>
            </a:r>
            <a:r>
              <a:rPr sz="1296" spc="-20" baseline="854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96" spc="-80" baseline="8547" dirty="0">
                <a:solidFill>
                  <a:srgbClr val="4C4D4F"/>
                </a:solidFill>
                <a:latin typeface="Trebuchet MS"/>
                <a:cs typeface="Trebuchet MS"/>
              </a:rPr>
              <a:t>(Вологда,</a:t>
            </a:r>
            <a:r>
              <a:rPr sz="1296" spc="-20" baseline="854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96" spc="-69" baseline="8547" dirty="0">
                <a:solidFill>
                  <a:srgbClr val="4C4D4F"/>
                </a:solidFill>
                <a:latin typeface="Trebuchet MS"/>
                <a:cs typeface="Trebuchet MS"/>
              </a:rPr>
              <a:t>Кострома,</a:t>
            </a:r>
            <a:r>
              <a:rPr sz="1296" spc="-9" baseline="8547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96" spc="-20" baseline="8547" dirty="0">
                <a:solidFill>
                  <a:srgbClr val="4C4D4F"/>
                </a:solidFill>
                <a:latin typeface="Trebuchet MS"/>
                <a:cs typeface="Trebuchet MS"/>
              </a:rPr>
              <a:t>Ярославль)</a:t>
            </a:r>
            <a:r>
              <a:rPr sz="1296" baseline="8547" dirty="0">
                <a:solidFill>
                  <a:srgbClr val="4C4D4F"/>
                </a:solidFill>
                <a:latin typeface="Trebuchet MS"/>
                <a:cs typeface="Trebuchet MS"/>
              </a:rPr>
              <a:t>	</a:t>
            </a:r>
            <a:r>
              <a:rPr sz="930" b="1" spc="-33" dirty="0">
                <a:solidFill>
                  <a:srgbClr val="FFFFFF"/>
                </a:solidFill>
                <a:latin typeface="Century Gothic"/>
                <a:cs typeface="Century Gothic"/>
              </a:rPr>
              <a:t>60%</a:t>
            </a:r>
            <a:endParaRPr sz="930" dirty="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282388" y="2951327"/>
            <a:ext cx="4199239" cy="3102794"/>
          </a:xfrm>
          <a:custGeom>
            <a:avLst/>
            <a:gdLst/>
            <a:ahLst/>
            <a:cxnLst/>
            <a:rect l="l" t="t" r="r" b="b"/>
            <a:pathLst>
              <a:path w="3159125" h="2334260">
                <a:moveTo>
                  <a:pt x="3158642" y="2334018"/>
                </a:moveTo>
                <a:lnTo>
                  <a:pt x="0" y="2334018"/>
                </a:lnTo>
                <a:lnTo>
                  <a:pt x="0" y="0"/>
                </a:lnTo>
                <a:lnTo>
                  <a:pt x="3158642" y="0"/>
                </a:lnTo>
                <a:lnTo>
                  <a:pt x="3158642" y="2334018"/>
                </a:lnTo>
                <a:close/>
              </a:path>
            </a:pathLst>
          </a:custGeom>
          <a:ln w="12776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0522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94"/>
                </a:lnTo>
                <a:lnTo>
                  <a:pt x="10693400" y="7559294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0334" y="7238693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22"/>
                </a:lnTo>
                <a:lnTo>
                  <a:pt x="6312992" y="320522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2" y="7238693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22"/>
                </a:lnTo>
                <a:lnTo>
                  <a:pt x="4157560" y="320522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8880">
              <a:lnSpc>
                <a:spcPts val="4425"/>
              </a:lnSpc>
              <a:spcBef>
                <a:spcPts val="100"/>
              </a:spcBef>
            </a:pPr>
            <a:r>
              <a:rPr spc="-190" dirty="0"/>
              <a:t>Уральский</a:t>
            </a:r>
            <a:r>
              <a:rPr spc="-250" dirty="0"/>
              <a:t> </a:t>
            </a:r>
            <a:r>
              <a:rPr spc="-280" dirty="0"/>
              <a:t>федеральный</a:t>
            </a:r>
            <a:r>
              <a:rPr spc="-245" dirty="0"/>
              <a:t> </a:t>
            </a:r>
            <a:r>
              <a:rPr spc="-60" dirty="0"/>
              <a:t>округ</a:t>
            </a:r>
          </a:p>
          <a:p>
            <a:pPr marL="2468880">
              <a:lnSpc>
                <a:spcPts val="3465"/>
              </a:lnSpc>
            </a:pPr>
            <a:r>
              <a:rPr sz="3000" b="0" spc="-130" dirty="0">
                <a:latin typeface="Trebuchet MS"/>
                <a:cs typeface="Trebuchet MS"/>
              </a:rPr>
              <a:t>(Екатеринбург,</a:t>
            </a:r>
            <a:r>
              <a:rPr sz="3000" b="0" spc="-170" dirty="0">
                <a:latin typeface="Trebuchet MS"/>
                <a:cs typeface="Trebuchet MS"/>
              </a:rPr>
              <a:t> </a:t>
            </a:r>
            <a:r>
              <a:rPr sz="3000" b="0" spc="-150" dirty="0">
                <a:latin typeface="Trebuchet MS"/>
                <a:cs typeface="Trebuchet MS"/>
              </a:rPr>
              <a:t>Челябинск,</a:t>
            </a:r>
            <a:r>
              <a:rPr sz="3000" b="0" spc="-170" dirty="0">
                <a:latin typeface="Trebuchet MS"/>
                <a:cs typeface="Trebuchet MS"/>
              </a:rPr>
              <a:t> </a:t>
            </a:r>
            <a:r>
              <a:rPr sz="3000" b="0" spc="-10" dirty="0">
                <a:latin typeface="Trebuchet MS"/>
                <a:cs typeface="Trebuchet MS"/>
              </a:rPr>
              <a:t>Тюмень)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7905" y="2124999"/>
            <a:ext cx="7264400" cy="15455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140"/>
              </a:spcBef>
            </a:pPr>
            <a:r>
              <a:rPr sz="2250" b="1" spc="-145" dirty="0">
                <a:solidFill>
                  <a:srgbClr val="F4791F"/>
                </a:solidFill>
                <a:latin typeface="Century Gothic"/>
                <a:cs typeface="Century Gothic"/>
              </a:rPr>
              <a:t>Параметры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F4791F"/>
                </a:solidFill>
                <a:latin typeface="Century Gothic"/>
                <a:cs typeface="Century Gothic"/>
              </a:rPr>
              <a:t>мониторинга:</a:t>
            </a:r>
            <a:endParaRPr sz="2250">
              <a:latin typeface="Century Gothic"/>
              <a:cs typeface="Century Gothic"/>
            </a:endParaRPr>
          </a:p>
          <a:p>
            <a:pPr marL="153670" indent="-141605">
              <a:lnSpc>
                <a:spcPts val="1795"/>
              </a:lnSpc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Процедура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официального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отбора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414042"/>
                </a:solidFill>
                <a:latin typeface="Trebuchet MS"/>
                <a:cs typeface="Trebuchet MS"/>
              </a:rPr>
              <a:t>проб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образцов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КПП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совместно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с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экспертами</a:t>
            </a:r>
            <a:endParaRPr sz="155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10"/>
              </a:spcBef>
            </a:pPr>
            <a:r>
              <a:rPr sz="1550" spc="-65" dirty="0">
                <a:solidFill>
                  <a:srgbClr val="414042"/>
                </a:solidFill>
                <a:latin typeface="Trebuchet MS"/>
                <a:cs typeface="Trebuchet MS"/>
              </a:rPr>
              <a:t>ТПП</a:t>
            </a:r>
            <a:r>
              <a:rPr sz="1550" spc="-12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Урала.</a:t>
            </a:r>
            <a:endParaRPr sz="155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7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розничных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точек,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включая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федеральные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торговые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5" dirty="0">
                <a:solidFill>
                  <a:srgbClr val="414042"/>
                </a:solidFill>
                <a:latin typeface="Trebuchet MS"/>
                <a:cs typeface="Trebuchet MS"/>
              </a:rPr>
              <a:t>сети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75" dirty="0">
                <a:solidFill>
                  <a:srgbClr val="414042"/>
                </a:solidFill>
                <a:latin typeface="Trebuchet MS"/>
                <a:cs typeface="Trebuchet MS"/>
              </a:rPr>
              <a:t> 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строительный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рынок.</a:t>
            </a:r>
            <a:endParaRPr sz="1550">
              <a:latin typeface="Trebuchet MS"/>
              <a:cs typeface="Trebuchet MS"/>
            </a:endParaRPr>
          </a:p>
          <a:p>
            <a:pPr marL="138430" marR="142240" indent="-126364">
              <a:lnSpc>
                <a:spcPct val="100699"/>
              </a:lnSpc>
              <a:buChar char="–"/>
              <a:tabLst>
                <a:tab pos="154305" algn="l"/>
              </a:tabLst>
            </a:pP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Наиболее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популярные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у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населения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строительных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организаций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маркоразмеры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кабельной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продукции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4" dirty="0">
                <a:solidFill>
                  <a:srgbClr val="414042"/>
                </a:solidFill>
                <a:latin typeface="Trebuchet MS"/>
                <a:cs typeface="Trebuchet MS"/>
              </a:rPr>
              <a:t>(3х1,5,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3х2,5,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5х6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др.).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7905" y="3869840"/>
            <a:ext cx="6572250" cy="13874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28320">
              <a:lnSpc>
                <a:spcPts val="2500"/>
              </a:lnSpc>
              <a:spcBef>
                <a:spcPts val="390"/>
              </a:spcBef>
            </a:pPr>
            <a:r>
              <a:rPr sz="2250" b="1" spc="-85" dirty="0">
                <a:solidFill>
                  <a:srgbClr val="F4791F"/>
                </a:solidFill>
                <a:latin typeface="Century Gothic"/>
                <a:cs typeface="Century Gothic"/>
              </a:rPr>
              <a:t>Технические</a:t>
            </a:r>
            <a:r>
              <a:rPr sz="2250" b="1" spc="-114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испытания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F4791F"/>
                </a:solidFill>
                <a:latin typeface="Century Gothic"/>
                <a:cs typeface="Century Gothic"/>
              </a:rPr>
              <a:t>в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F4791F"/>
                </a:solidFill>
                <a:latin typeface="Century Gothic"/>
                <a:cs typeface="Century Gothic"/>
              </a:rPr>
              <a:t>аккредитованных </a:t>
            </a:r>
            <a:r>
              <a:rPr sz="2250" b="1" spc="-35" dirty="0">
                <a:solidFill>
                  <a:srgbClr val="F4791F"/>
                </a:solidFill>
                <a:latin typeface="Century Gothic"/>
                <a:cs typeface="Century Gothic"/>
              </a:rPr>
              <a:t>лабораториях:</a:t>
            </a:r>
            <a:endParaRPr sz="2250">
              <a:latin typeface="Century Gothic"/>
              <a:cs typeface="Century Gothic"/>
            </a:endParaRPr>
          </a:p>
          <a:p>
            <a:pPr marL="153670" indent="-141605">
              <a:lnSpc>
                <a:spcPts val="1680"/>
              </a:lnSpc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конструктивным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параметрам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нормам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электрического</a:t>
            </a:r>
            <a:endParaRPr sz="1550">
              <a:latin typeface="Trebuchet MS"/>
              <a:cs typeface="Trebuchet MS"/>
            </a:endParaRPr>
          </a:p>
          <a:p>
            <a:pPr marL="138430">
              <a:lnSpc>
                <a:spcPct val="100000"/>
              </a:lnSpc>
              <a:spcBef>
                <a:spcPts val="10"/>
              </a:spcBef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сопротивления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31996-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требованиям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пожарной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безопасности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31565-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67905" y="5487782"/>
            <a:ext cx="6107430" cy="1072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90"/>
              </a:spcBef>
            </a:pPr>
            <a:r>
              <a:rPr sz="2250" b="1" spc="-140" dirty="0">
                <a:solidFill>
                  <a:srgbClr val="414042"/>
                </a:solidFill>
                <a:latin typeface="Century Gothic"/>
                <a:cs typeface="Century Gothic"/>
              </a:rPr>
              <a:t>По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5" dirty="0">
                <a:solidFill>
                  <a:srgbClr val="414042"/>
                </a:solidFill>
                <a:latin typeface="Century Gothic"/>
                <a:cs typeface="Century Gothic"/>
              </a:rPr>
              <a:t>результатам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0" dirty="0">
                <a:solidFill>
                  <a:srgbClr val="414042"/>
                </a:solidFill>
                <a:latin typeface="Century Gothic"/>
                <a:cs typeface="Century Gothic"/>
              </a:rPr>
              <a:t>испытаний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50" dirty="0">
                <a:solidFill>
                  <a:srgbClr val="414042"/>
                </a:solidFill>
                <a:latin typeface="Century Gothic"/>
                <a:cs typeface="Century Gothic"/>
              </a:rPr>
              <a:t>установлено,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25" dirty="0">
                <a:solidFill>
                  <a:srgbClr val="414042"/>
                </a:solidFill>
                <a:latin typeface="Century Gothic"/>
                <a:cs typeface="Century Gothic"/>
              </a:rPr>
              <a:t>что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77</a:t>
            </a:r>
            <a:r>
              <a:rPr sz="2250" b="1" spc="-15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55" dirty="0">
                <a:solidFill>
                  <a:srgbClr val="C00000"/>
                </a:solidFill>
                <a:latin typeface="Century Gothic"/>
                <a:cs typeface="Century Gothic"/>
              </a:rPr>
              <a:t>%</a:t>
            </a:r>
            <a:r>
              <a:rPr sz="2250" b="1" spc="-1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00" dirty="0">
                <a:solidFill>
                  <a:srgbClr val="C00000"/>
                </a:solidFill>
                <a:latin typeface="Century Gothic"/>
                <a:cs typeface="Century Gothic"/>
              </a:rPr>
              <a:t>кабельной</a:t>
            </a:r>
            <a:r>
              <a:rPr sz="225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C00000"/>
                </a:solidFill>
                <a:latin typeface="Century Gothic"/>
                <a:cs typeface="Century Gothic"/>
              </a:rPr>
              <a:t>продукции</a:t>
            </a:r>
            <a:r>
              <a:rPr sz="225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300" dirty="0">
                <a:solidFill>
                  <a:srgbClr val="C00000"/>
                </a:solidFill>
                <a:latin typeface="Century Gothic"/>
                <a:cs typeface="Century Gothic"/>
              </a:rPr>
              <a:t>не</a:t>
            </a:r>
            <a:r>
              <a:rPr sz="2250" b="1" spc="14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55" dirty="0">
                <a:solidFill>
                  <a:srgbClr val="C00000"/>
                </a:solidFill>
                <a:latin typeface="Century Gothic"/>
                <a:cs typeface="Century Gothic"/>
              </a:rPr>
              <a:t>соответствует </a:t>
            </a:r>
            <a:r>
              <a:rPr sz="2250" b="1" spc="-105" dirty="0">
                <a:solidFill>
                  <a:srgbClr val="C00000"/>
                </a:solidFill>
                <a:latin typeface="Century Gothic"/>
                <a:cs typeface="Century Gothic"/>
              </a:rPr>
              <a:t>требованиям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60" dirty="0">
                <a:solidFill>
                  <a:srgbClr val="C00000"/>
                </a:solidFill>
                <a:latin typeface="Century Gothic"/>
                <a:cs typeface="Century Gothic"/>
              </a:rPr>
              <a:t>безопасности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ГОСТ</a:t>
            </a:r>
            <a:endParaRPr sz="2250">
              <a:latin typeface="Century Gothic"/>
              <a:cs typeface="Century Gothic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3443" y="0"/>
            <a:ext cx="1897380" cy="1644650"/>
            <a:chOff x="453443" y="0"/>
            <a:chExt cx="1897380" cy="1644650"/>
          </a:xfrm>
        </p:grpSpPr>
        <p:sp>
          <p:nvSpPr>
            <p:cNvPr id="10" name="object 10"/>
            <p:cNvSpPr/>
            <p:nvPr/>
          </p:nvSpPr>
          <p:spPr>
            <a:xfrm>
              <a:off x="453443" y="0"/>
              <a:ext cx="1897380" cy="1644650"/>
            </a:xfrm>
            <a:custGeom>
              <a:avLst/>
              <a:gdLst/>
              <a:ahLst/>
              <a:cxnLst/>
              <a:rect l="l" t="t" r="r" b="b"/>
              <a:pathLst>
                <a:path w="1897380" h="1644650">
                  <a:moveTo>
                    <a:pt x="1897138" y="0"/>
                  </a:moveTo>
                  <a:lnTo>
                    <a:pt x="136410" y="0"/>
                  </a:lnTo>
                  <a:lnTo>
                    <a:pt x="0" y="1644383"/>
                  </a:lnTo>
                  <a:lnTo>
                    <a:pt x="1760715" y="1644383"/>
                  </a:lnTo>
                  <a:lnTo>
                    <a:pt x="1897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50470"/>
              <a:ext cx="1662675" cy="1053614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1895493" y="2595682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1"/>
                </a:lnTo>
                <a:lnTo>
                  <a:pt x="175404" y="48352"/>
                </a:lnTo>
                <a:lnTo>
                  <a:pt x="137740" y="73792"/>
                </a:lnTo>
                <a:lnTo>
                  <a:pt x="103728" y="103728"/>
                </a:lnTo>
                <a:lnTo>
                  <a:pt x="73792" y="137740"/>
                </a:lnTo>
                <a:lnTo>
                  <a:pt x="48352" y="175404"/>
                </a:lnTo>
                <a:lnTo>
                  <a:pt x="27831" y="216300"/>
                </a:lnTo>
                <a:lnTo>
                  <a:pt x="12650" y="260004"/>
                </a:lnTo>
                <a:lnTo>
                  <a:pt x="3232" y="306095"/>
                </a:lnTo>
                <a:lnTo>
                  <a:pt x="0" y="354152"/>
                </a:lnTo>
                <a:lnTo>
                  <a:pt x="3232" y="402205"/>
                </a:lnTo>
                <a:lnTo>
                  <a:pt x="12650" y="448294"/>
                </a:lnTo>
                <a:lnTo>
                  <a:pt x="27831" y="491996"/>
                </a:lnTo>
                <a:lnTo>
                  <a:pt x="48352" y="532890"/>
                </a:lnTo>
                <a:lnTo>
                  <a:pt x="73792" y="570553"/>
                </a:lnTo>
                <a:lnTo>
                  <a:pt x="103728" y="604564"/>
                </a:lnTo>
                <a:lnTo>
                  <a:pt x="137740" y="634500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500"/>
                </a:lnTo>
                <a:lnTo>
                  <a:pt x="604569" y="604564"/>
                </a:lnTo>
                <a:lnTo>
                  <a:pt x="634504" y="570553"/>
                </a:lnTo>
                <a:lnTo>
                  <a:pt x="659942" y="532890"/>
                </a:lnTo>
                <a:lnTo>
                  <a:pt x="680462" y="491996"/>
                </a:lnTo>
                <a:lnTo>
                  <a:pt x="695641" y="448294"/>
                </a:lnTo>
                <a:lnTo>
                  <a:pt x="705058" y="402205"/>
                </a:lnTo>
                <a:lnTo>
                  <a:pt x="708291" y="354152"/>
                </a:lnTo>
                <a:lnTo>
                  <a:pt x="705058" y="306095"/>
                </a:lnTo>
                <a:lnTo>
                  <a:pt x="695641" y="260004"/>
                </a:lnTo>
                <a:lnTo>
                  <a:pt x="680462" y="216300"/>
                </a:lnTo>
                <a:lnTo>
                  <a:pt x="659942" y="175404"/>
                </a:lnTo>
                <a:lnTo>
                  <a:pt x="634504" y="137740"/>
                </a:lnTo>
                <a:lnTo>
                  <a:pt x="604569" y="103728"/>
                </a:lnTo>
                <a:lnTo>
                  <a:pt x="570559" y="73792"/>
                </a:lnTo>
                <a:lnTo>
                  <a:pt x="532896" y="48352"/>
                </a:lnTo>
                <a:lnTo>
                  <a:pt x="492002" y="27831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143540" y="2699361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95493" y="4295083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1"/>
                </a:lnTo>
                <a:lnTo>
                  <a:pt x="175404" y="48352"/>
                </a:lnTo>
                <a:lnTo>
                  <a:pt x="137740" y="73792"/>
                </a:lnTo>
                <a:lnTo>
                  <a:pt x="103728" y="103728"/>
                </a:lnTo>
                <a:lnTo>
                  <a:pt x="73792" y="137740"/>
                </a:lnTo>
                <a:lnTo>
                  <a:pt x="48352" y="175404"/>
                </a:lnTo>
                <a:lnTo>
                  <a:pt x="27831" y="216300"/>
                </a:lnTo>
                <a:lnTo>
                  <a:pt x="12650" y="260004"/>
                </a:lnTo>
                <a:lnTo>
                  <a:pt x="3232" y="306095"/>
                </a:lnTo>
                <a:lnTo>
                  <a:pt x="0" y="354152"/>
                </a:lnTo>
                <a:lnTo>
                  <a:pt x="3232" y="402205"/>
                </a:lnTo>
                <a:lnTo>
                  <a:pt x="12650" y="448294"/>
                </a:lnTo>
                <a:lnTo>
                  <a:pt x="27831" y="491996"/>
                </a:lnTo>
                <a:lnTo>
                  <a:pt x="48352" y="532890"/>
                </a:lnTo>
                <a:lnTo>
                  <a:pt x="73792" y="570553"/>
                </a:lnTo>
                <a:lnTo>
                  <a:pt x="103728" y="604564"/>
                </a:lnTo>
                <a:lnTo>
                  <a:pt x="137740" y="634500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500"/>
                </a:lnTo>
                <a:lnTo>
                  <a:pt x="604569" y="604564"/>
                </a:lnTo>
                <a:lnTo>
                  <a:pt x="634504" y="570553"/>
                </a:lnTo>
                <a:lnTo>
                  <a:pt x="659942" y="532890"/>
                </a:lnTo>
                <a:lnTo>
                  <a:pt x="680462" y="491996"/>
                </a:lnTo>
                <a:lnTo>
                  <a:pt x="695641" y="448294"/>
                </a:lnTo>
                <a:lnTo>
                  <a:pt x="705058" y="402205"/>
                </a:lnTo>
                <a:lnTo>
                  <a:pt x="708291" y="354152"/>
                </a:lnTo>
                <a:lnTo>
                  <a:pt x="705058" y="306095"/>
                </a:lnTo>
                <a:lnTo>
                  <a:pt x="695641" y="260004"/>
                </a:lnTo>
                <a:lnTo>
                  <a:pt x="680462" y="216300"/>
                </a:lnTo>
                <a:lnTo>
                  <a:pt x="659942" y="175404"/>
                </a:lnTo>
                <a:lnTo>
                  <a:pt x="634504" y="137740"/>
                </a:lnTo>
                <a:lnTo>
                  <a:pt x="604569" y="103728"/>
                </a:lnTo>
                <a:lnTo>
                  <a:pt x="570559" y="73792"/>
                </a:lnTo>
                <a:lnTo>
                  <a:pt x="532896" y="48352"/>
                </a:lnTo>
                <a:lnTo>
                  <a:pt x="492002" y="27831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43540" y="4398767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6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55865"/>
          </a:xfrm>
          <a:custGeom>
            <a:avLst/>
            <a:gdLst/>
            <a:ahLst/>
            <a:cxnLst/>
            <a:rect l="l" t="t" r="r" b="b"/>
            <a:pathLst>
              <a:path w="10693400" h="7555865">
                <a:moveTo>
                  <a:pt x="10693400" y="0"/>
                </a:moveTo>
                <a:lnTo>
                  <a:pt x="0" y="0"/>
                </a:lnTo>
                <a:lnTo>
                  <a:pt x="0" y="7555306"/>
                </a:lnTo>
                <a:lnTo>
                  <a:pt x="10693400" y="7555306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0334" y="7234704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2" y="7234704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43523" y="148775"/>
            <a:ext cx="584898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Нижний</a:t>
            </a:r>
            <a:r>
              <a:rPr spc="-265" dirty="0"/>
              <a:t> </a:t>
            </a:r>
            <a:r>
              <a:rPr spc="-10" dirty="0"/>
              <a:t>Новгород</a:t>
            </a:r>
          </a:p>
          <a:p>
            <a:pPr marL="12700">
              <a:lnSpc>
                <a:spcPct val="100000"/>
              </a:lnSpc>
            </a:pPr>
            <a:r>
              <a:rPr spc="-30" dirty="0"/>
              <a:t>и</a:t>
            </a:r>
            <a:r>
              <a:rPr spc="-250" dirty="0"/>
              <a:t> </a:t>
            </a:r>
            <a:r>
              <a:rPr spc="-220" dirty="0"/>
              <a:t>Нижегородская</a:t>
            </a:r>
            <a:r>
              <a:rPr spc="-245" dirty="0"/>
              <a:t> </a:t>
            </a:r>
            <a:r>
              <a:rPr spc="-285" dirty="0"/>
              <a:t>область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53433" y="0"/>
            <a:ext cx="1896745" cy="1635760"/>
            <a:chOff x="453433" y="0"/>
            <a:chExt cx="1896745" cy="1635760"/>
          </a:xfrm>
        </p:grpSpPr>
        <p:sp>
          <p:nvSpPr>
            <p:cNvPr id="7" name="object 7"/>
            <p:cNvSpPr/>
            <p:nvPr/>
          </p:nvSpPr>
          <p:spPr>
            <a:xfrm>
              <a:off x="453433" y="0"/>
              <a:ext cx="1896745" cy="1635760"/>
            </a:xfrm>
            <a:custGeom>
              <a:avLst/>
              <a:gdLst/>
              <a:ahLst/>
              <a:cxnLst/>
              <a:rect l="l" t="t" r="r" b="b"/>
              <a:pathLst>
                <a:path w="1896745" h="1635760">
                  <a:moveTo>
                    <a:pt x="1896427" y="0"/>
                  </a:moveTo>
                  <a:lnTo>
                    <a:pt x="135699" y="0"/>
                  </a:lnTo>
                  <a:lnTo>
                    <a:pt x="0" y="1635683"/>
                  </a:lnTo>
                  <a:lnTo>
                    <a:pt x="1760727" y="1635683"/>
                  </a:lnTo>
                  <a:lnTo>
                    <a:pt x="1896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41773"/>
              <a:ext cx="1662675" cy="10536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3433" y="0"/>
              <a:ext cx="1896745" cy="1635760"/>
            </a:xfrm>
            <a:custGeom>
              <a:avLst/>
              <a:gdLst/>
              <a:ahLst/>
              <a:cxnLst/>
              <a:rect l="l" t="t" r="r" b="b"/>
              <a:pathLst>
                <a:path w="1896745" h="1635760">
                  <a:moveTo>
                    <a:pt x="1896427" y="0"/>
                  </a:moveTo>
                  <a:lnTo>
                    <a:pt x="135699" y="0"/>
                  </a:lnTo>
                  <a:lnTo>
                    <a:pt x="0" y="1635683"/>
                  </a:lnTo>
                  <a:lnTo>
                    <a:pt x="1760727" y="1635683"/>
                  </a:lnTo>
                  <a:lnTo>
                    <a:pt x="1896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41773"/>
              <a:ext cx="1662675" cy="105361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067905" y="1494445"/>
            <a:ext cx="7126605" cy="15455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140"/>
              </a:spcBef>
            </a:pPr>
            <a:r>
              <a:rPr sz="2250" b="1" spc="-145" dirty="0">
                <a:solidFill>
                  <a:srgbClr val="F4791F"/>
                </a:solidFill>
                <a:latin typeface="Century Gothic"/>
                <a:cs typeface="Century Gothic"/>
              </a:rPr>
              <a:t>Параметры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F4791F"/>
                </a:solidFill>
                <a:latin typeface="Century Gothic"/>
                <a:cs typeface="Century Gothic"/>
              </a:rPr>
              <a:t>мониторинга:</a:t>
            </a:r>
            <a:endParaRPr sz="2250">
              <a:latin typeface="Century Gothic"/>
              <a:cs typeface="Century Gothic"/>
            </a:endParaRPr>
          </a:p>
          <a:p>
            <a:pPr marL="153670" indent="-141605">
              <a:lnSpc>
                <a:spcPts val="1795"/>
              </a:lnSpc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Процедура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официального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отбора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414042"/>
                </a:solidFill>
                <a:latin typeface="Trebuchet MS"/>
                <a:cs typeface="Trebuchet MS"/>
              </a:rPr>
              <a:t>проб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образцов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КПП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совместно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с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экспертами</a:t>
            </a:r>
            <a:endParaRPr sz="155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10"/>
              </a:spcBef>
            </a:pP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Нижегородской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0" dirty="0">
                <a:solidFill>
                  <a:srgbClr val="414042"/>
                </a:solidFill>
                <a:latin typeface="Trebuchet MS"/>
                <a:cs typeface="Trebuchet MS"/>
              </a:rPr>
              <a:t>ТПП.</a:t>
            </a:r>
            <a:endParaRPr sz="155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10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розничных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точек,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включая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федеральные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региональные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торговые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сети.</a:t>
            </a:r>
            <a:endParaRPr sz="1550">
              <a:latin typeface="Trebuchet MS"/>
              <a:cs typeface="Trebuchet MS"/>
            </a:endParaRPr>
          </a:p>
          <a:p>
            <a:pPr marL="138430" marR="5080" indent="-126364">
              <a:lnSpc>
                <a:spcPct val="100699"/>
              </a:lnSpc>
              <a:buChar char="–"/>
              <a:tabLst>
                <a:tab pos="154305" algn="l"/>
              </a:tabLst>
            </a:pP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Наиболее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популярные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у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населения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строительных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организаций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маркоразмеры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кабельной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продукции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4" dirty="0">
                <a:solidFill>
                  <a:srgbClr val="414042"/>
                </a:solidFill>
                <a:latin typeface="Trebuchet MS"/>
                <a:cs typeface="Trebuchet MS"/>
              </a:rPr>
              <a:t>(3х1,5,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3х2,5,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5х6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др.).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67905" y="3239287"/>
            <a:ext cx="6572250" cy="13874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28320">
              <a:lnSpc>
                <a:spcPts val="2500"/>
              </a:lnSpc>
              <a:spcBef>
                <a:spcPts val="390"/>
              </a:spcBef>
            </a:pPr>
            <a:r>
              <a:rPr sz="2250" b="1" spc="-85" dirty="0">
                <a:solidFill>
                  <a:srgbClr val="F4791F"/>
                </a:solidFill>
                <a:latin typeface="Century Gothic"/>
                <a:cs typeface="Century Gothic"/>
              </a:rPr>
              <a:t>Технические</a:t>
            </a:r>
            <a:r>
              <a:rPr sz="2250" b="1" spc="-114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испытания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F4791F"/>
                </a:solidFill>
                <a:latin typeface="Century Gothic"/>
                <a:cs typeface="Century Gothic"/>
              </a:rPr>
              <a:t>в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F4791F"/>
                </a:solidFill>
                <a:latin typeface="Century Gothic"/>
                <a:cs typeface="Century Gothic"/>
              </a:rPr>
              <a:t>аккредитованных </a:t>
            </a:r>
            <a:r>
              <a:rPr sz="2250" b="1" spc="-35" dirty="0">
                <a:solidFill>
                  <a:srgbClr val="F4791F"/>
                </a:solidFill>
                <a:latin typeface="Century Gothic"/>
                <a:cs typeface="Century Gothic"/>
              </a:rPr>
              <a:t>лабораториях:</a:t>
            </a:r>
            <a:endParaRPr sz="2250">
              <a:latin typeface="Century Gothic"/>
              <a:cs typeface="Century Gothic"/>
            </a:endParaRPr>
          </a:p>
          <a:p>
            <a:pPr marL="153670" indent="-141605">
              <a:lnSpc>
                <a:spcPts val="1680"/>
              </a:lnSpc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конструктивным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параметрам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нормам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электрического</a:t>
            </a:r>
            <a:endParaRPr sz="1550">
              <a:latin typeface="Trebuchet MS"/>
              <a:cs typeface="Trebuchet MS"/>
            </a:endParaRPr>
          </a:p>
          <a:p>
            <a:pPr marL="138430">
              <a:lnSpc>
                <a:spcPct val="100000"/>
              </a:lnSpc>
              <a:spcBef>
                <a:spcPts val="10"/>
              </a:spcBef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сопротивления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31996-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требованиям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пожарной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безопасности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31565-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43523" y="4857229"/>
            <a:ext cx="6418580" cy="2214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830" marR="291465" algn="just">
              <a:lnSpc>
                <a:spcPct val="101800"/>
              </a:lnSpc>
              <a:spcBef>
                <a:spcPts val="90"/>
              </a:spcBef>
            </a:pPr>
            <a:r>
              <a:rPr sz="2250" b="1" spc="-140" dirty="0">
                <a:solidFill>
                  <a:srgbClr val="414042"/>
                </a:solidFill>
                <a:latin typeface="Century Gothic"/>
                <a:cs typeface="Century Gothic"/>
              </a:rPr>
              <a:t>По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5" dirty="0">
                <a:solidFill>
                  <a:srgbClr val="414042"/>
                </a:solidFill>
                <a:latin typeface="Century Gothic"/>
                <a:cs typeface="Century Gothic"/>
              </a:rPr>
              <a:t>результатам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0" dirty="0">
                <a:solidFill>
                  <a:srgbClr val="414042"/>
                </a:solidFill>
                <a:latin typeface="Century Gothic"/>
                <a:cs typeface="Century Gothic"/>
              </a:rPr>
              <a:t>испытаний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50" dirty="0">
                <a:solidFill>
                  <a:srgbClr val="414042"/>
                </a:solidFill>
                <a:latin typeface="Century Gothic"/>
                <a:cs typeface="Century Gothic"/>
              </a:rPr>
              <a:t>установлено,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25" dirty="0">
                <a:solidFill>
                  <a:srgbClr val="414042"/>
                </a:solidFill>
                <a:latin typeface="Century Gothic"/>
                <a:cs typeface="Century Gothic"/>
              </a:rPr>
              <a:t>что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39</a:t>
            </a:r>
            <a:r>
              <a:rPr sz="2250" b="1" spc="-15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55" dirty="0">
                <a:solidFill>
                  <a:srgbClr val="C00000"/>
                </a:solidFill>
                <a:latin typeface="Century Gothic"/>
                <a:cs typeface="Century Gothic"/>
              </a:rPr>
              <a:t>%</a:t>
            </a:r>
            <a:r>
              <a:rPr sz="2250" b="1" spc="-1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00" dirty="0">
                <a:solidFill>
                  <a:srgbClr val="C00000"/>
                </a:solidFill>
                <a:latin typeface="Century Gothic"/>
                <a:cs typeface="Century Gothic"/>
              </a:rPr>
              <a:t>кабельной</a:t>
            </a:r>
            <a:r>
              <a:rPr sz="225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C00000"/>
                </a:solidFill>
                <a:latin typeface="Century Gothic"/>
                <a:cs typeface="Century Gothic"/>
              </a:rPr>
              <a:t>продукции</a:t>
            </a:r>
            <a:r>
              <a:rPr sz="225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300" dirty="0">
                <a:solidFill>
                  <a:srgbClr val="C00000"/>
                </a:solidFill>
                <a:latin typeface="Century Gothic"/>
                <a:cs typeface="Century Gothic"/>
              </a:rPr>
              <a:t>не</a:t>
            </a:r>
            <a:r>
              <a:rPr sz="2250" b="1" spc="14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55" dirty="0">
                <a:solidFill>
                  <a:srgbClr val="C00000"/>
                </a:solidFill>
                <a:latin typeface="Century Gothic"/>
                <a:cs typeface="Century Gothic"/>
              </a:rPr>
              <a:t>соответствует </a:t>
            </a:r>
            <a:r>
              <a:rPr sz="2250" b="1" spc="-105" dirty="0">
                <a:solidFill>
                  <a:srgbClr val="C00000"/>
                </a:solidFill>
                <a:latin typeface="Century Gothic"/>
                <a:cs typeface="Century Gothic"/>
              </a:rPr>
              <a:t>требованиям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60" dirty="0">
                <a:solidFill>
                  <a:srgbClr val="C00000"/>
                </a:solidFill>
                <a:latin typeface="Century Gothic"/>
                <a:cs typeface="Century Gothic"/>
              </a:rPr>
              <a:t>безопасности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ГОСТ</a:t>
            </a:r>
            <a:endParaRPr sz="2250">
              <a:latin typeface="Century Gothic"/>
              <a:cs typeface="Century Gothic"/>
            </a:endParaRPr>
          </a:p>
          <a:p>
            <a:pPr marL="12700" algn="just">
              <a:lnSpc>
                <a:spcPts val="2635"/>
              </a:lnSpc>
              <a:spcBef>
                <a:spcPts val="819"/>
              </a:spcBef>
            </a:pPr>
            <a:r>
              <a:rPr sz="2250" b="1" spc="-65" dirty="0">
                <a:solidFill>
                  <a:srgbClr val="F4791F"/>
                </a:solidFill>
                <a:latin typeface="Century Gothic"/>
                <a:cs typeface="Century Gothic"/>
              </a:rPr>
              <a:t>Принятые</a:t>
            </a:r>
            <a:r>
              <a:rPr sz="2250" b="1" spc="-105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F4791F"/>
                </a:solidFill>
                <a:latin typeface="Century Gothic"/>
                <a:cs typeface="Century Gothic"/>
              </a:rPr>
              <a:t>меры:</a:t>
            </a:r>
            <a:endParaRPr sz="2250">
              <a:latin typeface="Century Gothic"/>
              <a:cs typeface="Century Gothic"/>
            </a:endParaRPr>
          </a:p>
          <a:p>
            <a:pPr marL="384810" indent="-372745">
              <a:lnSpc>
                <a:spcPts val="1795"/>
              </a:lnSpc>
              <a:buFont typeface="Wingdings 3"/>
              <a:buChar char=""/>
              <a:tabLst>
                <a:tab pos="384810" algn="l"/>
                <a:tab pos="385445" algn="l"/>
              </a:tabLst>
            </a:pP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Направлены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претензии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общественные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требования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всем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продавцам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производителям</a:t>
            </a:r>
            <a:r>
              <a:rPr sz="1550" spc="-6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фальсифицированного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кабеля.</a:t>
            </a:r>
            <a:endParaRPr sz="1550">
              <a:latin typeface="Trebuchet MS"/>
              <a:cs typeface="Trebuchet MS"/>
            </a:endParaRPr>
          </a:p>
          <a:p>
            <a:pPr marL="384810" indent="-372745">
              <a:lnSpc>
                <a:spcPct val="100000"/>
              </a:lnSpc>
              <a:spcBef>
                <a:spcPts val="10"/>
              </a:spcBef>
              <a:buFont typeface="Wingdings 3"/>
              <a:buChar char=""/>
              <a:tabLst>
                <a:tab pos="384810" algn="l"/>
                <a:tab pos="38544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Поданы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исковые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заявления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в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суды.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95493" y="1967464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0"/>
                </a:lnTo>
                <a:lnTo>
                  <a:pt x="175404" y="48351"/>
                </a:lnTo>
                <a:lnTo>
                  <a:pt x="137740" y="73791"/>
                </a:lnTo>
                <a:lnTo>
                  <a:pt x="103728" y="103727"/>
                </a:lnTo>
                <a:lnTo>
                  <a:pt x="73792" y="137737"/>
                </a:lnTo>
                <a:lnTo>
                  <a:pt x="48352" y="175401"/>
                </a:lnTo>
                <a:lnTo>
                  <a:pt x="27831" y="216294"/>
                </a:lnTo>
                <a:lnTo>
                  <a:pt x="12650" y="259997"/>
                </a:lnTo>
                <a:lnTo>
                  <a:pt x="3232" y="306086"/>
                </a:lnTo>
                <a:lnTo>
                  <a:pt x="0" y="354139"/>
                </a:lnTo>
                <a:lnTo>
                  <a:pt x="3232" y="402195"/>
                </a:lnTo>
                <a:lnTo>
                  <a:pt x="12650" y="448287"/>
                </a:lnTo>
                <a:lnTo>
                  <a:pt x="27831" y="491991"/>
                </a:lnTo>
                <a:lnTo>
                  <a:pt x="48352" y="532886"/>
                </a:lnTo>
                <a:lnTo>
                  <a:pt x="73792" y="570551"/>
                </a:lnTo>
                <a:lnTo>
                  <a:pt x="103728" y="604562"/>
                </a:lnTo>
                <a:lnTo>
                  <a:pt x="137740" y="634499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499"/>
                </a:lnTo>
                <a:lnTo>
                  <a:pt x="604569" y="604562"/>
                </a:lnTo>
                <a:lnTo>
                  <a:pt x="634504" y="570551"/>
                </a:lnTo>
                <a:lnTo>
                  <a:pt x="659942" y="532886"/>
                </a:lnTo>
                <a:lnTo>
                  <a:pt x="680462" y="491991"/>
                </a:lnTo>
                <a:lnTo>
                  <a:pt x="695641" y="448287"/>
                </a:lnTo>
                <a:lnTo>
                  <a:pt x="705058" y="402195"/>
                </a:lnTo>
                <a:lnTo>
                  <a:pt x="708291" y="354139"/>
                </a:lnTo>
                <a:lnTo>
                  <a:pt x="705058" y="306086"/>
                </a:lnTo>
                <a:lnTo>
                  <a:pt x="695641" y="259997"/>
                </a:lnTo>
                <a:lnTo>
                  <a:pt x="680462" y="216294"/>
                </a:lnTo>
                <a:lnTo>
                  <a:pt x="659942" y="175401"/>
                </a:lnTo>
                <a:lnTo>
                  <a:pt x="634504" y="137737"/>
                </a:lnTo>
                <a:lnTo>
                  <a:pt x="604569" y="103727"/>
                </a:lnTo>
                <a:lnTo>
                  <a:pt x="570559" y="73791"/>
                </a:lnTo>
                <a:lnTo>
                  <a:pt x="532896" y="48351"/>
                </a:lnTo>
                <a:lnTo>
                  <a:pt x="492002" y="27830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43540" y="2071133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95493" y="3666857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1"/>
                </a:lnTo>
                <a:lnTo>
                  <a:pt x="175404" y="48352"/>
                </a:lnTo>
                <a:lnTo>
                  <a:pt x="137740" y="73792"/>
                </a:lnTo>
                <a:lnTo>
                  <a:pt x="103728" y="103728"/>
                </a:lnTo>
                <a:lnTo>
                  <a:pt x="73792" y="137740"/>
                </a:lnTo>
                <a:lnTo>
                  <a:pt x="48352" y="175404"/>
                </a:lnTo>
                <a:lnTo>
                  <a:pt x="27831" y="216300"/>
                </a:lnTo>
                <a:lnTo>
                  <a:pt x="12650" y="260004"/>
                </a:lnTo>
                <a:lnTo>
                  <a:pt x="3232" y="306095"/>
                </a:lnTo>
                <a:lnTo>
                  <a:pt x="0" y="354152"/>
                </a:lnTo>
                <a:lnTo>
                  <a:pt x="3232" y="402205"/>
                </a:lnTo>
                <a:lnTo>
                  <a:pt x="12650" y="448294"/>
                </a:lnTo>
                <a:lnTo>
                  <a:pt x="27831" y="491996"/>
                </a:lnTo>
                <a:lnTo>
                  <a:pt x="48352" y="532890"/>
                </a:lnTo>
                <a:lnTo>
                  <a:pt x="73792" y="570553"/>
                </a:lnTo>
                <a:lnTo>
                  <a:pt x="103728" y="604564"/>
                </a:lnTo>
                <a:lnTo>
                  <a:pt x="137740" y="634500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500"/>
                </a:lnTo>
                <a:lnTo>
                  <a:pt x="604569" y="604564"/>
                </a:lnTo>
                <a:lnTo>
                  <a:pt x="634504" y="570553"/>
                </a:lnTo>
                <a:lnTo>
                  <a:pt x="659942" y="532890"/>
                </a:lnTo>
                <a:lnTo>
                  <a:pt x="680462" y="491996"/>
                </a:lnTo>
                <a:lnTo>
                  <a:pt x="695641" y="448294"/>
                </a:lnTo>
                <a:lnTo>
                  <a:pt x="705058" y="402205"/>
                </a:lnTo>
                <a:lnTo>
                  <a:pt x="708291" y="354152"/>
                </a:lnTo>
                <a:lnTo>
                  <a:pt x="705058" y="306095"/>
                </a:lnTo>
                <a:lnTo>
                  <a:pt x="695641" y="260004"/>
                </a:lnTo>
                <a:lnTo>
                  <a:pt x="680462" y="216300"/>
                </a:lnTo>
                <a:lnTo>
                  <a:pt x="659942" y="175404"/>
                </a:lnTo>
                <a:lnTo>
                  <a:pt x="634504" y="137740"/>
                </a:lnTo>
                <a:lnTo>
                  <a:pt x="604569" y="103728"/>
                </a:lnTo>
                <a:lnTo>
                  <a:pt x="570559" y="73792"/>
                </a:lnTo>
                <a:lnTo>
                  <a:pt x="532896" y="48352"/>
                </a:lnTo>
                <a:lnTo>
                  <a:pt x="492002" y="27831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43540" y="3770539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95493" y="6189532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59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1"/>
                </a:lnTo>
                <a:lnTo>
                  <a:pt x="175404" y="48352"/>
                </a:lnTo>
                <a:lnTo>
                  <a:pt x="137740" y="73792"/>
                </a:lnTo>
                <a:lnTo>
                  <a:pt x="103728" y="103728"/>
                </a:lnTo>
                <a:lnTo>
                  <a:pt x="73792" y="137740"/>
                </a:lnTo>
                <a:lnTo>
                  <a:pt x="48352" y="175404"/>
                </a:lnTo>
                <a:lnTo>
                  <a:pt x="27831" y="216300"/>
                </a:lnTo>
                <a:lnTo>
                  <a:pt x="12650" y="260004"/>
                </a:lnTo>
                <a:lnTo>
                  <a:pt x="3232" y="306095"/>
                </a:lnTo>
                <a:lnTo>
                  <a:pt x="0" y="354152"/>
                </a:lnTo>
                <a:lnTo>
                  <a:pt x="3232" y="402205"/>
                </a:lnTo>
                <a:lnTo>
                  <a:pt x="12650" y="448294"/>
                </a:lnTo>
                <a:lnTo>
                  <a:pt x="27831" y="491996"/>
                </a:lnTo>
                <a:lnTo>
                  <a:pt x="48352" y="532890"/>
                </a:lnTo>
                <a:lnTo>
                  <a:pt x="73792" y="570553"/>
                </a:lnTo>
                <a:lnTo>
                  <a:pt x="103728" y="604564"/>
                </a:lnTo>
                <a:lnTo>
                  <a:pt x="137740" y="634500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500"/>
                </a:lnTo>
                <a:lnTo>
                  <a:pt x="604569" y="604564"/>
                </a:lnTo>
                <a:lnTo>
                  <a:pt x="634504" y="570553"/>
                </a:lnTo>
                <a:lnTo>
                  <a:pt x="659942" y="532890"/>
                </a:lnTo>
                <a:lnTo>
                  <a:pt x="680462" y="491996"/>
                </a:lnTo>
                <a:lnTo>
                  <a:pt x="695641" y="448294"/>
                </a:lnTo>
                <a:lnTo>
                  <a:pt x="705058" y="402205"/>
                </a:lnTo>
                <a:lnTo>
                  <a:pt x="708291" y="354152"/>
                </a:lnTo>
                <a:lnTo>
                  <a:pt x="705058" y="306095"/>
                </a:lnTo>
                <a:lnTo>
                  <a:pt x="695641" y="260004"/>
                </a:lnTo>
                <a:lnTo>
                  <a:pt x="680462" y="216300"/>
                </a:lnTo>
                <a:lnTo>
                  <a:pt x="659942" y="175404"/>
                </a:lnTo>
                <a:lnTo>
                  <a:pt x="634504" y="137740"/>
                </a:lnTo>
                <a:lnTo>
                  <a:pt x="604569" y="103728"/>
                </a:lnTo>
                <a:lnTo>
                  <a:pt x="570559" y="73792"/>
                </a:lnTo>
                <a:lnTo>
                  <a:pt x="532896" y="48352"/>
                </a:lnTo>
                <a:lnTo>
                  <a:pt x="492002" y="27831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143540" y="6293214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endParaRPr sz="26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55865"/>
          </a:xfrm>
          <a:custGeom>
            <a:avLst/>
            <a:gdLst/>
            <a:ahLst/>
            <a:cxnLst/>
            <a:rect l="l" t="t" r="r" b="b"/>
            <a:pathLst>
              <a:path w="10693400" h="7555865">
                <a:moveTo>
                  <a:pt x="10693400" y="0"/>
                </a:moveTo>
                <a:lnTo>
                  <a:pt x="0" y="0"/>
                </a:lnTo>
                <a:lnTo>
                  <a:pt x="0" y="7555318"/>
                </a:lnTo>
                <a:lnTo>
                  <a:pt x="10693400" y="7555318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0334" y="7234704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2" y="7234704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67905" y="2048556"/>
            <a:ext cx="7126605" cy="15455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140"/>
              </a:spcBef>
            </a:pPr>
            <a:r>
              <a:rPr sz="2250" b="1" spc="-145" dirty="0">
                <a:solidFill>
                  <a:srgbClr val="F4791F"/>
                </a:solidFill>
                <a:latin typeface="Century Gothic"/>
                <a:cs typeface="Century Gothic"/>
              </a:rPr>
              <a:t>Параметры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F4791F"/>
                </a:solidFill>
                <a:latin typeface="Century Gothic"/>
                <a:cs typeface="Century Gothic"/>
              </a:rPr>
              <a:t>мониторинга:</a:t>
            </a:r>
            <a:endParaRPr sz="2250">
              <a:latin typeface="Century Gothic"/>
              <a:cs typeface="Century Gothic"/>
            </a:endParaRPr>
          </a:p>
          <a:p>
            <a:pPr marL="153670" indent="-141605">
              <a:lnSpc>
                <a:spcPts val="1795"/>
              </a:lnSpc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Процедура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официального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отбора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414042"/>
                </a:solidFill>
                <a:latin typeface="Trebuchet MS"/>
                <a:cs typeface="Trebuchet MS"/>
              </a:rPr>
              <a:t>проб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образцов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КПП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совместно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с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экспертами</a:t>
            </a:r>
            <a:endParaRPr sz="155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10"/>
              </a:spcBef>
            </a:pPr>
            <a:r>
              <a:rPr sz="1550" spc="-65" dirty="0">
                <a:solidFill>
                  <a:srgbClr val="414042"/>
                </a:solidFill>
                <a:latin typeface="Trebuchet MS"/>
                <a:cs typeface="Trebuchet MS"/>
              </a:rPr>
              <a:t>ТПП</a:t>
            </a:r>
            <a:r>
              <a:rPr sz="1550" spc="-12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Сибири.</a:t>
            </a:r>
            <a:endParaRPr sz="155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10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розничных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точек,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включая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федеральные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региональные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торговые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сети.</a:t>
            </a:r>
            <a:endParaRPr sz="1550">
              <a:latin typeface="Trebuchet MS"/>
              <a:cs typeface="Trebuchet MS"/>
            </a:endParaRPr>
          </a:p>
          <a:p>
            <a:pPr marL="138430" marR="5080" indent="-126364">
              <a:lnSpc>
                <a:spcPct val="100699"/>
              </a:lnSpc>
              <a:buChar char="–"/>
              <a:tabLst>
                <a:tab pos="154305" algn="l"/>
              </a:tabLst>
            </a:pP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Наиболее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популярные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у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населения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строительных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организаций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маркоразмеры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кабельной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продукции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4" dirty="0">
                <a:solidFill>
                  <a:srgbClr val="414042"/>
                </a:solidFill>
                <a:latin typeface="Trebuchet MS"/>
                <a:cs typeface="Trebuchet MS"/>
              </a:rPr>
              <a:t>(3х1,5,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3х2,5,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5х6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др.).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7905" y="3793399"/>
            <a:ext cx="6572250" cy="13874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28320">
              <a:lnSpc>
                <a:spcPts val="2500"/>
              </a:lnSpc>
              <a:spcBef>
                <a:spcPts val="390"/>
              </a:spcBef>
            </a:pPr>
            <a:r>
              <a:rPr sz="2250" b="1" spc="-85" dirty="0">
                <a:solidFill>
                  <a:srgbClr val="F4791F"/>
                </a:solidFill>
                <a:latin typeface="Century Gothic"/>
                <a:cs typeface="Century Gothic"/>
              </a:rPr>
              <a:t>Технические</a:t>
            </a:r>
            <a:r>
              <a:rPr sz="2250" b="1" spc="-114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испытания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F4791F"/>
                </a:solidFill>
                <a:latin typeface="Century Gothic"/>
                <a:cs typeface="Century Gothic"/>
              </a:rPr>
              <a:t>в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F4791F"/>
                </a:solidFill>
                <a:latin typeface="Century Gothic"/>
                <a:cs typeface="Century Gothic"/>
              </a:rPr>
              <a:t>аккредитованных </a:t>
            </a:r>
            <a:r>
              <a:rPr sz="2250" b="1" spc="-35" dirty="0">
                <a:solidFill>
                  <a:srgbClr val="F4791F"/>
                </a:solidFill>
                <a:latin typeface="Century Gothic"/>
                <a:cs typeface="Century Gothic"/>
              </a:rPr>
              <a:t>лабораториях:</a:t>
            </a:r>
            <a:endParaRPr sz="2250">
              <a:latin typeface="Century Gothic"/>
              <a:cs typeface="Century Gothic"/>
            </a:endParaRPr>
          </a:p>
          <a:p>
            <a:pPr marL="153670" indent="-141605">
              <a:lnSpc>
                <a:spcPts val="1680"/>
              </a:lnSpc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конструктивным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параметрам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нормам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электрического</a:t>
            </a:r>
            <a:endParaRPr sz="1550">
              <a:latin typeface="Trebuchet MS"/>
              <a:cs typeface="Trebuchet MS"/>
            </a:endParaRPr>
          </a:p>
          <a:p>
            <a:pPr marL="138430">
              <a:lnSpc>
                <a:spcPct val="100000"/>
              </a:lnSpc>
              <a:spcBef>
                <a:spcPts val="10"/>
              </a:spcBef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сопротивления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31996-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требованиям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пожарной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безопасности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31565-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7905" y="5411341"/>
            <a:ext cx="6107430" cy="1072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90"/>
              </a:spcBef>
            </a:pPr>
            <a:r>
              <a:rPr sz="2250" b="1" spc="-140" dirty="0">
                <a:solidFill>
                  <a:srgbClr val="414042"/>
                </a:solidFill>
                <a:latin typeface="Century Gothic"/>
                <a:cs typeface="Century Gothic"/>
              </a:rPr>
              <a:t>По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5" dirty="0">
                <a:solidFill>
                  <a:srgbClr val="414042"/>
                </a:solidFill>
                <a:latin typeface="Century Gothic"/>
                <a:cs typeface="Century Gothic"/>
              </a:rPr>
              <a:t>результатам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0" dirty="0">
                <a:solidFill>
                  <a:srgbClr val="414042"/>
                </a:solidFill>
                <a:latin typeface="Century Gothic"/>
                <a:cs typeface="Century Gothic"/>
              </a:rPr>
              <a:t>испытаний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50" dirty="0">
                <a:solidFill>
                  <a:srgbClr val="414042"/>
                </a:solidFill>
                <a:latin typeface="Century Gothic"/>
                <a:cs typeface="Century Gothic"/>
              </a:rPr>
              <a:t>установлено,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25" dirty="0">
                <a:solidFill>
                  <a:srgbClr val="414042"/>
                </a:solidFill>
                <a:latin typeface="Century Gothic"/>
                <a:cs typeface="Century Gothic"/>
              </a:rPr>
              <a:t>что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68</a:t>
            </a:r>
            <a:r>
              <a:rPr sz="2250" b="1" spc="-15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55" dirty="0">
                <a:solidFill>
                  <a:srgbClr val="C00000"/>
                </a:solidFill>
                <a:latin typeface="Century Gothic"/>
                <a:cs typeface="Century Gothic"/>
              </a:rPr>
              <a:t>%</a:t>
            </a:r>
            <a:r>
              <a:rPr sz="2250" b="1" spc="-1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00" dirty="0">
                <a:solidFill>
                  <a:srgbClr val="C00000"/>
                </a:solidFill>
                <a:latin typeface="Century Gothic"/>
                <a:cs typeface="Century Gothic"/>
              </a:rPr>
              <a:t>кабельной</a:t>
            </a:r>
            <a:r>
              <a:rPr sz="225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C00000"/>
                </a:solidFill>
                <a:latin typeface="Century Gothic"/>
                <a:cs typeface="Century Gothic"/>
              </a:rPr>
              <a:t>продукции</a:t>
            </a:r>
            <a:r>
              <a:rPr sz="225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300" dirty="0">
                <a:solidFill>
                  <a:srgbClr val="C00000"/>
                </a:solidFill>
                <a:latin typeface="Century Gothic"/>
                <a:cs typeface="Century Gothic"/>
              </a:rPr>
              <a:t>не</a:t>
            </a:r>
            <a:r>
              <a:rPr sz="2250" b="1" spc="14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55" dirty="0">
                <a:solidFill>
                  <a:srgbClr val="C00000"/>
                </a:solidFill>
                <a:latin typeface="Century Gothic"/>
                <a:cs typeface="Century Gothic"/>
              </a:rPr>
              <a:t>соответствует </a:t>
            </a:r>
            <a:r>
              <a:rPr sz="2250" b="1" spc="-105" dirty="0">
                <a:solidFill>
                  <a:srgbClr val="C00000"/>
                </a:solidFill>
                <a:latin typeface="Century Gothic"/>
                <a:cs typeface="Century Gothic"/>
              </a:rPr>
              <a:t>требованиям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60" dirty="0">
                <a:solidFill>
                  <a:srgbClr val="C00000"/>
                </a:solidFill>
                <a:latin typeface="Century Gothic"/>
                <a:cs typeface="Century Gothic"/>
              </a:rPr>
              <a:t>безопасности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ГОСТ</a:t>
            </a:r>
            <a:endParaRPr sz="225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3433" y="0"/>
            <a:ext cx="1896745" cy="1635760"/>
            <a:chOff x="453433" y="0"/>
            <a:chExt cx="1896745" cy="1635760"/>
          </a:xfrm>
        </p:grpSpPr>
        <p:sp>
          <p:nvSpPr>
            <p:cNvPr id="9" name="object 9"/>
            <p:cNvSpPr/>
            <p:nvPr/>
          </p:nvSpPr>
          <p:spPr>
            <a:xfrm>
              <a:off x="453433" y="0"/>
              <a:ext cx="1896745" cy="1635760"/>
            </a:xfrm>
            <a:custGeom>
              <a:avLst/>
              <a:gdLst/>
              <a:ahLst/>
              <a:cxnLst/>
              <a:rect l="l" t="t" r="r" b="b"/>
              <a:pathLst>
                <a:path w="1896745" h="1635760">
                  <a:moveTo>
                    <a:pt x="1896427" y="0"/>
                  </a:moveTo>
                  <a:lnTo>
                    <a:pt x="135699" y="0"/>
                  </a:lnTo>
                  <a:lnTo>
                    <a:pt x="0" y="1635683"/>
                  </a:lnTo>
                  <a:lnTo>
                    <a:pt x="1760727" y="1635683"/>
                  </a:lnTo>
                  <a:lnTo>
                    <a:pt x="1896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41773"/>
              <a:ext cx="1662675" cy="1053613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895493" y="2464894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3"/>
                </a:lnTo>
                <a:lnTo>
                  <a:pt x="260004" y="12651"/>
                </a:lnTo>
                <a:lnTo>
                  <a:pt x="216300" y="27832"/>
                </a:lnTo>
                <a:lnTo>
                  <a:pt x="175404" y="48355"/>
                </a:lnTo>
                <a:lnTo>
                  <a:pt x="137740" y="73795"/>
                </a:lnTo>
                <a:lnTo>
                  <a:pt x="103728" y="103733"/>
                </a:lnTo>
                <a:lnTo>
                  <a:pt x="73792" y="137745"/>
                </a:lnTo>
                <a:lnTo>
                  <a:pt x="48352" y="175410"/>
                </a:lnTo>
                <a:lnTo>
                  <a:pt x="27831" y="216305"/>
                </a:lnTo>
                <a:lnTo>
                  <a:pt x="12650" y="260008"/>
                </a:lnTo>
                <a:lnTo>
                  <a:pt x="3232" y="306098"/>
                </a:lnTo>
                <a:lnTo>
                  <a:pt x="0" y="354152"/>
                </a:lnTo>
                <a:lnTo>
                  <a:pt x="3232" y="402208"/>
                </a:lnTo>
                <a:lnTo>
                  <a:pt x="12650" y="448299"/>
                </a:lnTo>
                <a:lnTo>
                  <a:pt x="27831" y="492004"/>
                </a:lnTo>
                <a:lnTo>
                  <a:pt x="48352" y="532899"/>
                </a:lnTo>
                <a:lnTo>
                  <a:pt x="73792" y="570563"/>
                </a:lnTo>
                <a:lnTo>
                  <a:pt x="103728" y="604575"/>
                </a:lnTo>
                <a:lnTo>
                  <a:pt x="137740" y="634512"/>
                </a:lnTo>
                <a:lnTo>
                  <a:pt x="175404" y="659952"/>
                </a:lnTo>
                <a:lnTo>
                  <a:pt x="216300" y="680473"/>
                </a:lnTo>
                <a:lnTo>
                  <a:pt x="260004" y="695653"/>
                </a:lnTo>
                <a:lnTo>
                  <a:pt x="306095" y="705071"/>
                </a:lnTo>
                <a:lnTo>
                  <a:pt x="354152" y="708304"/>
                </a:lnTo>
                <a:lnTo>
                  <a:pt x="402208" y="705071"/>
                </a:lnTo>
                <a:lnTo>
                  <a:pt x="448298" y="695653"/>
                </a:lnTo>
                <a:lnTo>
                  <a:pt x="492002" y="680473"/>
                </a:lnTo>
                <a:lnTo>
                  <a:pt x="532896" y="659952"/>
                </a:lnTo>
                <a:lnTo>
                  <a:pt x="570559" y="634512"/>
                </a:lnTo>
                <a:lnTo>
                  <a:pt x="604569" y="604575"/>
                </a:lnTo>
                <a:lnTo>
                  <a:pt x="634504" y="570563"/>
                </a:lnTo>
                <a:lnTo>
                  <a:pt x="659942" y="532899"/>
                </a:lnTo>
                <a:lnTo>
                  <a:pt x="680462" y="492004"/>
                </a:lnTo>
                <a:lnTo>
                  <a:pt x="695641" y="448299"/>
                </a:lnTo>
                <a:lnTo>
                  <a:pt x="705058" y="402208"/>
                </a:lnTo>
                <a:lnTo>
                  <a:pt x="708291" y="354152"/>
                </a:lnTo>
                <a:lnTo>
                  <a:pt x="705058" y="306098"/>
                </a:lnTo>
                <a:lnTo>
                  <a:pt x="695641" y="260008"/>
                </a:lnTo>
                <a:lnTo>
                  <a:pt x="680462" y="216305"/>
                </a:lnTo>
                <a:lnTo>
                  <a:pt x="659942" y="175410"/>
                </a:lnTo>
                <a:lnTo>
                  <a:pt x="634504" y="137745"/>
                </a:lnTo>
                <a:lnTo>
                  <a:pt x="604569" y="103733"/>
                </a:lnTo>
                <a:lnTo>
                  <a:pt x="570559" y="73795"/>
                </a:lnTo>
                <a:lnTo>
                  <a:pt x="532896" y="48355"/>
                </a:lnTo>
                <a:lnTo>
                  <a:pt x="492002" y="27832"/>
                </a:lnTo>
                <a:lnTo>
                  <a:pt x="448298" y="12651"/>
                </a:lnTo>
                <a:lnTo>
                  <a:pt x="402208" y="3233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43540" y="2568567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895493" y="4164300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1"/>
                </a:lnTo>
                <a:lnTo>
                  <a:pt x="175404" y="48352"/>
                </a:lnTo>
                <a:lnTo>
                  <a:pt x="137740" y="73792"/>
                </a:lnTo>
                <a:lnTo>
                  <a:pt x="103728" y="103728"/>
                </a:lnTo>
                <a:lnTo>
                  <a:pt x="73792" y="137740"/>
                </a:lnTo>
                <a:lnTo>
                  <a:pt x="48352" y="175404"/>
                </a:lnTo>
                <a:lnTo>
                  <a:pt x="27831" y="216300"/>
                </a:lnTo>
                <a:lnTo>
                  <a:pt x="12650" y="260004"/>
                </a:lnTo>
                <a:lnTo>
                  <a:pt x="3232" y="306095"/>
                </a:lnTo>
                <a:lnTo>
                  <a:pt x="0" y="354152"/>
                </a:lnTo>
                <a:lnTo>
                  <a:pt x="3232" y="402205"/>
                </a:lnTo>
                <a:lnTo>
                  <a:pt x="12650" y="448294"/>
                </a:lnTo>
                <a:lnTo>
                  <a:pt x="27831" y="491996"/>
                </a:lnTo>
                <a:lnTo>
                  <a:pt x="48352" y="532890"/>
                </a:lnTo>
                <a:lnTo>
                  <a:pt x="73792" y="570553"/>
                </a:lnTo>
                <a:lnTo>
                  <a:pt x="103728" y="604564"/>
                </a:lnTo>
                <a:lnTo>
                  <a:pt x="137740" y="634500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500"/>
                </a:lnTo>
                <a:lnTo>
                  <a:pt x="604569" y="604564"/>
                </a:lnTo>
                <a:lnTo>
                  <a:pt x="634504" y="570553"/>
                </a:lnTo>
                <a:lnTo>
                  <a:pt x="659942" y="532890"/>
                </a:lnTo>
                <a:lnTo>
                  <a:pt x="680462" y="491996"/>
                </a:lnTo>
                <a:lnTo>
                  <a:pt x="695641" y="448294"/>
                </a:lnTo>
                <a:lnTo>
                  <a:pt x="705058" y="402205"/>
                </a:lnTo>
                <a:lnTo>
                  <a:pt x="708291" y="354152"/>
                </a:lnTo>
                <a:lnTo>
                  <a:pt x="705058" y="306095"/>
                </a:lnTo>
                <a:lnTo>
                  <a:pt x="695641" y="260004"/>
                </a:lnTo>
                <a:lnTo>
                  <a:pt x="680462" y="216300"/>
                </a:lnTo>
                <a:lnTo>
                  <a:pt x="659942" y="175404"/>
                </a:lnTo>
                <a:lnTo>
                  <a:pt x="634504" y="137740"/>
                </a:lnTo>
                <a:lnTo>
                  <a:pt x="604569" y="103728"/>
                </a:lnTo>
                <a:lnTo>
                  <a:pt x="570559" y="73792"/>
                </a:lnTo>
                <a:lnTo>
                  <a:pt x="532896" y="48352"/>
                </a:lnTo>
                <a:lnTo>
                  <a:pt x="492002" y="27831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43540" y="4267960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043523" y="148768"/>
            <a:ext cx="7136130" cy="988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450"/>
              </a:lnSpc>
              <a:spcBef>
                <a:spcPts val="100"/>
              </a:spcBef>
            </a:pPr>
            <a:r>
              <a:rPr spc="-245" dirty="0"/>
              <a:t>Сибирский</a:t>
            </a:r>
            <a:r>
              <a:rPr spc="-260" dirty="0"/>
              <a:t> </a:t>
            </a:r>
            <a:r>
              <a:rPr spc="-280" dirty="0"/>
              <a:t>федеральный</a:t>
            </a:r>
            <a:r>
              <a:rPr spc="-254" dirty="0"/>
              <a:t> </a:t>
            </a:r>
            <a:r>
              <a:rPr spc="-50" dirty="0"/>
              <a:t>округ</a:t>
            </a:r>
          </a:p>
          <a:p>
            <a:pPr marL="12700">
              <a:lnSpc>
                <a:spcPts val="3130"/>
              </a:lnSpc>
            </a:pPr>
            <a:r>
              <a:rPr sz="2700" b="0" spc="-114" dirty="0">
                <a:latin typeface="Trebuchet MS"/>
                <a:cs typeface="Trebuchet MS"/>
              </a:rPr>
              <a:t>(Красноярск,</a:t>
            </a:r>
            <a:r>
              <a:rPr sz="2700" b="0" spc="-170" dirty="0">
                <a:latin typeface="Trebuchet MS"/>
                <a:cs typeface="Trebuchet MS"/>
              </a:rPr>
              <a:t> </a:t>
            </a:r>
            <a:r>
              <a:rPr sz="2700" b="0" spc="-95" dirty="0">
                <a:latin typeface="Trebuchet MS"/>
                <a:cs typeface="Trebuchet MS"/>
              </a:rPr>
              <a:t>Новосибирск,</a:t>
            </a:r>
            <a:r>
              <a:rPr sz="2700" b="0" spc="-165" dirty="0">
                <a:latin typeface="Trebuchet MS"/>
                <a:cs typeface="Trebuchet MS"/>
              </a:rPr>
              <a:t> </a:t>
            </a:r>
            <a:r>
              <a:rPr sz="2700" b="0" spc="-120" dirty="0">
                <a:latin typeface="Trebuchet MS"/>
                <a:cs typeface="Trebuchet MS"/>
              </a:rPr>
              <a:t>Барнаул,</a:t>
            </a:r>
            <a:r>
              <a:rPr sz="2700" b="0" spc="-165" dirty="0">
                <a:latin typeface="Trebuchet MS"/>
                <a:cs typeface="Trebuchet MS"/>
              </a:rPr>
              <a:t> </a:t>
            </a:r>
            <a:r>
              <a:rPr sz="2700" b="0" spc="-65" dirty="0">
                <a:latin typeface="Trebuchet MS"/>
                <a:cs typeface="Trebuchet MS"/>
              </a:rPr>
              <a:t>Кемерово)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55865"/>
          </a:xfrm>
          <a:custGeom>
            <a:avLst/>
            <a:gdLst/>
            <a:ahLst/>
            <a:cxnLst/>
            <a:rect l="l" t="t" r="r" b="b"/>
            <a:pathLst>
              <a:path w="10693400" h="7555865">
                <a:moveTo>
                  <a:pt x="10693400" y="0"/>
                </a:moveTo>
                <a:lnTo>
                  <a:pt x="0" y="0"/>
                </a:lnTo>
                <a:lnTo>
                  <a:pt x="0" y="7555318"/>
                </a:lnTo>
                <a:lnTo>
                  <a:pt x="10693400" y="7555318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0334" y="7234704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2" y="7234704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67905" y="2048556"/>
            <a:ext cx="7126605" cy="15455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140"/>
              </a:spcBef>
            </a:pPr>
            <a:r>
              <a:rPr sz="2250" b="1" spc="-145" dirty="0">
                <a:solidFill>
                  <a:srgbClr val="F4791F"/>
                </a:solidFill>
                <a:latin typeface="Century Gothic"/>
                <a:cs typeface="Century Gothic"/>
              </a:rPr>
              <a:t>Параметры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F4791F"/>
                </a:solidFill>
                <a:latin typeface="Century Gothic"/>
                <a:cs typeface="Century Gothic"/>
              </a:rPr>
              <a:t>мониторинга:</a:t>
            </a:r>
            <a:endParaRPr sz="2250" dirty="0">
              <a:latin typeface="Century Gothic"/>
              <a:cs typeface="Century Gothic"/>
            </a:endParaRPr>
          </a:p>
          <a:p>
            <a:pPr marL="153670" indent="-141605">
              <a:lnSpc>
                <a:spcPts val="1795"/>
              </a:lnSpc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Процедура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официального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отбора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414042"/>
                </a:solidFill>
                <a:latin typeface="Trebuchet MS"/>
                <a:cs typeface="Trebuchet MS"/>
              </a:rPr>
              <a:t>проб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образцов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КПП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совместно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с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экспертами</a:t>
            </a:r>
            <a:endParaRPr sz="1550" dirty="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10"/>
              </a:spcBef>
            </a:pPr>
            <a:r>
              <a:rPr sz="1550" spc="-65" dirty="0">
                <a:solidFill>
                  <a:srgbClr val="414042"/>
                </a:solidFill>
                <a:latin typeface="Trebuchet MS"/>
                <a:cs typeface="Trebuchet MS"/>
              </a:rPr>
              <a:t>ТПП</a:t>
            </a:r>
            <a:r>
              <a:rPr sz="1550" spc="-12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lang="ru-RU" sz="1550" spc="-10" dirty="0">
                <a:solidFill>
                  <a:srgbClr val="414042"/>
                </a:solidFill>
                <a:latin typeface="Trebuchet MS"/>
                <a:cs typeface="Trebuchet MS"/>
              </a:rPr>
              <a:t>ЮФО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.</a:t>
            </a:r>
            <a:endParaRPr sz="1550" dirty="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1</a:t>
            </a:r>
            <a:r>
              <a:rPr lang="ru-RU" sz="1550" spc="-25" dirty="0">
                <a:solidFill>
                  <a:srgbClr val="414042"/>
                </a:solidFill>
                <a:latin typeface="Trebuchet MS"/>
                <a:cs typeface="Trebuchet MS"/>
              </a:rPr>
              <a:t>8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розничных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точек,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включая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федеральные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региональные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торговые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сети.</a:t>
            </a:r>
            <a:endParaRPr sz="1550" dirty="0">
              <a:latin typeface="Trebuchet MS"/>
              <a:cs typeface="Trebuchet MS"/>
            </a:endParaRPr>
          </a:p>
          <a:p>
            <a:pPr marL="138430" marR="5080" indent="-126364">
              <a:lnSpc>
                <a:spcPct val="100699"/>
              </a:lnSpc>
              <a:buChar char="–"/>
              <a:tabLst>
                <a:tab pos="154305" algn="l"/>
              </a:tabLst>
            </a:pP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Наиболее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популярные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у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населения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строительных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организаций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маркоразмеры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кабельной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продукции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4" dirty="0">
                <a:solidFill>
                  <a:srgbClr val="414042"/>
                </a:solidFill>
                <a:latin typeface="Trebuchet MS"/>
                <a:cs typeface="Trebuchet MS"/>
              </a:rPr>
              <a:t>(3х1,5,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3х2,5,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5х6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др.).</a:t>
            </a:r>
            <a:endParaRPr sz="155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7905" y="3793399"/>
            <a:ext cx="6572250" cy="13874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28320">
              <a:lnSpc>
                <a:spcPts val="2500"/>
              </a:lnSpc>
              <a:spcBef>
                <a:spcPts val="390"/>
              </a:spcBef>
            </a:pPr>
            <a:r>
              <a:rPr sz="2250" b="1" spc="-85" dirty="0">
                <a:solidFill>
                  <a:srgbClr val="F4791F"/>
                </a:solidFill>
                <a:latin typeface="Century Gothic"/>
                <a:cs typeface="Century Gothic"/>
              </a:rPr>
              <a:t>Технические</a:t>
            </a:r>
            <a:r>
              <a:rPr sz="2250" b="1" spc="-114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испытания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F4791F"/>
                </a:solidFill>
                <a:latin typeface="Century Gothic"/>
                <a:cs typeface="Century Gothic"/>
              </a:rPr>
              <a:t>в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F4791F"/>
                </a:solidFill>
                <a:latin typeface="Century Gothic"/>
                <a:cs typeface="Century Gothic"/>
              </a:rPr>
              <a:t>аккредитованных </a:t>
            </a:r>
            <a:r>
              <a:rPr sz="2250" b="1" spc="-35" dirty="0">
                <a:solidFill>
                  <a:srgbClr val="F4791F"/>
                </a:solidFill>
                <a:latin typeface="Century Gothic"/>
                <a:cs typeface="Century Gothic"/>
              </a:rPr>
              <a:t>лабораториях:</a:t>
            </a:r>
            <a:endParaRPr sz="2250">
              <a:latin typeface="Century Gothic"/>
              <a:cs typeface="Century Gothic"/>
            </a:endParaRPr>
          </a:p>
          <a:p>
            <a:pPr marL="153670" indent="-141605">
              <a:lnSpc>
                <a:spcPts val="1680"/>
              </a:lnSpc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конструктивным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параметрам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нормам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электрического</a:t>
            </a:r>
            <a:endParaRPr sz="1550">
              <a:latin typeface="Trebuchet MS"/>
              <a:cs typeface="Trebuchet MS"/>
            </a:endParaRPr>
          </a:p>
          <a:p>
            <a:pPr marL="138430">
              <a:lnSpc>
                <a:spcPct val="100000"/>
              </a:lnSpc>
              <a:spcBef>
                <a:spcPts val="10"/>
              </a:spcBef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сопротивления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31996-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требованиям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пожарной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безопасности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31565-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7905" y="5411341"/>
            <a:ext cx="6107430" cy="1072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90"/>
              </a:spcBef>
            </a:pPr>
            <a:r>
              <a:rPr sz="2250" b="1" spc="-140" dirty="0">
                <a:solidFill>
                  <a:srgbClr val="414042"/>
                </a:solidFill>
                <a:latin typeface="Century Gothic"/>
                <a:cs typeface="Century Gothic"/>
              </a:rPr>
              <a:t>По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5" dirty="0">
                <a:solidFill>
                  <a:srgbClr val="414042"/>
                </a:solidFill>
                <a:latin typeface="Century Gothic"/>
                <a:cs typeface="Century Gothic"/>
              </a:rPr>
              <a:t>результатам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0" dirty="0">
                <a:solidFill>
                  <a:srgbClr val="414042"/>
                </a:solidFill>
                <a:latin typeface="Century Gothic"/>
                <a:cs typeface="Century Gothic"/>
              </a:rPr>
              <a:t>испытаний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50" dirty="0">
                <a:solidFill>
                  <a:srgbClr val="414042"/>
                </a:solidFill>
                <a:latin typeface="Century Gothic"/>
                <a:cs typeface="Century Gothic"/>
              </a:rPr>
              <a:t>установлено,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25" dirty="0" err="1">
                <a:solidFill>
                  <a:srgbClr val="414042"/>
                </a:solidFill>
                <a:latin typeface="Century Gothic"/>
                <a:cs typeface="Century Gothic"/>
              </a:rPr>
              <a:t>что</a:t>
            </a:r>
            <a:r>
              <a:rPr sz="2250" b="1" spc="-25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lang="ru-RU"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81</a:t>
            </a:r>
            <a:r>
              <a:rPr sz="2250" b="1" spc="-15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55" dirty="0">
                <a:solidFill>
                  <a:srgbClr val="C00000"/>
                </a:solidFill>
                <a:latin typeface="Century Gothic"/>
                <a:cs typeface="Century Gothic"/>
              </a:rPr>
              <a:t>%</a:t>
            </a:r>
            <a:r>
              <a:rPr sz="2250" b="1" spc="-1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00" dirty="0">
                <a:solidFill>
                  <a:srgbClr val="C00000"/>
                </a:solidFill>
                <a:latin typeface="Century Gothic"/>
                <a:cs typeface="Century Gothic"/>
              </a:rPr>
              <a:t>кабельной</a:t>
            </a:r>
            <a:r>
              <a:rPr sz="225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C00000"/>
                </a:solidFill>
                <a:latin typeface="Century Gothic"/>
                <a:cs typeface="Century Gothic"/>
              </a:rPr>
              <a:t>продукции</a:t>
            </a:r>
            <a:r>
              <a:rPr sz="225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300" dirty="0">
                <a:solidFill>
                  <a:srgbClr val="C00000"/>
                </a:solidFill>
                <a:latin typeface="Century Gothic"/>
                <a:cs typeface="Century Gothic"/>
              </a:rPr>
              <a:t>не</a:t>
            </a:r>
            <a:r>
              <a:rPr sz="2250" b="1" spc="14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55" dirty="0">
                <a:solidFill>
                  <a:srgbClr val="C00000"/>
                </a:solidFill>
                <a:latin typeface="Century Gothic"/>
                <a:cs typeface="Century Gothic"/>
              </a:rPr>
              <a:t>соответствует </a:t>
            </a:r>
            <a:r>
              <a:rPr sz="2250" b="1" spc="-105" dirty="0">
                <a:solidFill>
                  <a:srgbClr val="C00000"/>
                </a:solidFill>
                <a:latin typeface="Century Gothic"/>
                <a:cs typeface="Century Gothic"/>
              </a:rPr>
              <a:t>требованиям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60" dirty="0">
                <a:solidFill>
                  <a:srgbClr val="C00000"/>
                </a:solidFill>
                <a:latin typeface="Century Gothic"/>
                <a:cs typeface="Century Gothic"/>
              </a:rPr>
              <a:t>безопасности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ГОСТ</a:t>
            </a:r>
            <a:endParaRPr sz="2250" dirty="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3433" y="0"/>
            <a:ext cx="1896745" cy="1635760"/>
            <a:chOff x="453433" y="0"/>
            <a:chExt cx="1896745" cy="1635760"/>
          </a:xfrm>
        </p:grpSpPr>
        <p:sp>
          <p:nvSpPr>
            <p:cNvPr id="9" name="object 9"/>
            <p:cNvSpPr/>
            <p:nvPr/>
          </p:nvSpPr>
          <p:spPr>
            <a:xfrm>
              <a:off x="453433" y="0"/>
              <a:ext cx="1896745" cy="1635760"/>
            </a:xfrm>
            <a:custGeom>
              <a:avLst/>
              <a:gdLst/>
              <a:ahLst/>
              <a:cxnLst/>
              <a:rect l="l" t="t" r="r" b="b"/>
              <a:pathLst>
                <a:path w="1896745" h="1635760">
                  <a:moveTo>
                    <a:pt x="1896427" y="0"/>
                  </a:moveTo>
                  <a:lnTo>
                    <a:pt x="135699" y="0"/>
                  </a:lnTo>
                  <a:lnTo>
                    <a:pt x="0" y="1635683"/>
                  </a:lnTo>
                  <a:lnTo>
                    <a:pt x="1760727" y="1635683"/>
                  </a:lnTo>
                  <a:lnTo>
                    <a:pt x="1896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41773"/>
              <a:ext cx="1662675" cy="1053613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895493" y="2464894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3"/>
                </a:lnTo>
                <a:lnTo>
                  <a:pt x="260004" y="12651"/>
                </a:lnTo>
                <a:lnTo>
                  <a:pt x="216300" y="27832"/>
                </a:lnTo>
                <a:lnTo>
                  <a:pt x="175404" y="48355"/>
                </a:lnTo>
                <a:lnTo>
                  <a:pt x="137740" y="73795"/>
                </a:lnTo>
                <a:lnTo>
                  <a:pt x="103728" y="103733"/>
                </a:lnTo>
                <a:lnTo>
                  <a:pt x="73792" y="137745"/>
                </a:lnTo>
                <a:lnTo>
                  <a:pt x="48352" y="175410"/>
                </a:lnTo>
                <a:lnTo>
                  <a:pt x="27831" y="216305"/>
                </a:lnTo>
                <a:lnTo>
                  <a:pt x="12650" y="260008"/>
                </a:lnTo>
                <a:lnTo>
                  <a:pt x="3232" y="306098"/>
                </a:lnTo>
                <a:lnTo>
                  <a:pt x="0" y="354152"/>
                </a:lnTo>
                <a:lnTo>
                  <a:pt x="3232" y="402208"/>
                </a:lnTo>
                <a:lnTo>
                  <a:pt x="12650" y="448299"/>
                </a:lnTo>
                <a:lnTo>
                  <a:pt x="27831" y="492004"/>
                </a:lnTo>
                <a:lnTo>
                  <a:pt x="48352" y="532899"/>
                </a:lnTo>
                <a:lnTo>
                  <a:pt x="73792" y="570563"/>
                </a:lnTo>
                <a:lnTo>
                  <a:pt x="103728" y="604575"/>
                </a:lnTo>
                <a:lnTo>
                  <a:pt x="137740" y="634512"/>
                </a:lnTo>
                <a:lnTo>
                  <a:pt x="175404" y="659952"/>
                </a:lnTo>
                <a:lnTo>
                  <a:pt x="216300" y="680473"/>
                </a:lnTo>
                <a:lnTo>
                  <a:pt x="260004" y="695653"/>
                </a:lnTo>
                <a:lnTo>
                  <a:pt x="306095" y="705071"/>
                </a:lnTo>
                <a:lnTo>
                  <a:pt x="354152" y="708304"/>
                </a:lnTo>
                <a:lnTo>
                  <a:pt x="402208" y="705071"/>
                </a:lnTo>
                <a:lnTo>
                  <a:pt x="448298" y="695653"/>
                </a:lnTo>
                <a:lnTo>
                  <a:pt x="492002" y="680473"/>
                </a:lnTo>
                <a:lnTo>
                  <a:pt x="532896" y="659952"/>
                </a:lnTo>
                <a:lnTo>
                  <a:pt x="570559" y="634512"/>
                </a:lnTo>
                <a:lnTo>
                  <a:pt x="604569" y="604575"/>
                </a:lnTo>
                <a:lnTo>
                  <a:pt x="634504" y="570563"/>
                </a:lnTo>
                <a:lnTo>
                  <a:pt x="659942" y="532899"/>
                </a:lnTo>
                <a:lnTo>
                  <a:pt x="680462" y="492004"/>
                </a:lnTo>
                <a:lnTo>
                  <a:pt x="695641" y="448299"/>
                </a:lnTo>
                <a:lnTo>
                  <a:pt x="705058" y="402208"/>
                </a:lnTo>
                <a:lnTo>
                  <a:pt x="708291" y="354152"/>
                </a:lnTo>
                <a:lnTo>
                  <a:pt x="705058" y="306098"/>
                </a:lnTo>
                <a:lnTo>
                  <a:pt x="695641" y="260008"/>
                </a:lnTo>
                <a:lnTo>
                  <a:pt x="680462" y="216305"/>
                </a:lnTo>
                <a:lnTo>
                  <a:pt x="659942" y="175410"/>
                </a:lnTo>
                <a:lnTo>
                  <a:pt x="634504" y="137745"/>
                </a:lnTo>
                <a:lnTo>
                  <a:pt x="604569" y="103733"/>
                </a:lnTo>
                <a:lnTo>
                  <a:pt x="570559" y="73795"/>
                </a:lnTo>
                <a:lnTo>
                  <a:pt x="532896" y="48355"/>
                </a:lnTo>
                <a:lnTo>
                  <a:pt x="492002" y="27832"/>
                </a:lnTo>
                <a:lnTo>
                  <a:pt x="448298" y="12651"/>
                </a:lnTo>
                <a:lnTo>
                  <a:pt x="402208" y="3233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43540" y="2568567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895493" y="4164300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1"/>
                </a:lnTo>
                <a:lnTo>
                  <a:pt x="175404" y="48352"/>
                </a:lnTo>
                <a:lnTo>
                  <a:pt x="137740" y="73792"/>
                </a:lnTo>
                <a:lnTo>
                  <a:pt x="103728" y="103728"/>
                </a:lnTo>
                <a:lnTo>
                  <a:pt x="73792" y="137740"/>
                </a:lnTo>
                <a:lnTo>
                  <a:pt x="48352" y="175404"/>
                </a:lnTo>
                <a:lnTo>
                  <a:pt x="27831" y="216300"/>
                </a:lnTo>
                <a:lnTo>
                  <a:pt x="12650" y="260004"/>
                </a:lnTo>
                <a:lnTo>
                  <a:pt x="3232" y="306095"/>
                </a:lnTo>
                <a:lnTo>
                  <a:pt x="0" y="354152"/>
                </a:lnTo>
                <a:lnTo>
                  <a:pt x="3232" y="402205"/>
                </a:lnTo>
                <a:lnTo>
                  <a:pt x="12650" y="448294"/>
                </a:lnTo>
                <a:lnTo>
                  <a:pt x="27831" y="491996"/>
                </a:lnTo>
                <a:lnTo>
                  <a:pt x="48352" y="532890"/>
                </a:lnTo>
                <a:lnTo>
                  <a:pt x="73792" y="570553"/>
                </a:lnTo>
                <a:lnTo>
                  <a:pt x="103728" y="604564"/>
                </a:lnTo>
                <a:lnTo>
                  <a:pt x="137740" y="634500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500"/>
                </a:lnTo>
                <a:lnTo>
                  <a:pt x="604569" y="604564"/>
                </a:lnTo>
                <a:lnTo>
                  <a:pt x="634504" y="570553"/>
                </a:lnTo>
                <a:lnTo>
                  <a:pt x="659942" y="532890"/>
                </a:lnTo>
                <a:lnTo>
                  <a:pt x="680462" y="491996"/>
                </a:lnTo>
                <a:lnTo>
                  <a:pt x="695641" y="448294"/>
                </a:lnTo>
                <a:lnTo>
                  <a:pt x="705058" y="402205"/>
                </a:lnTo>
                <a:lnTo>
                  <a:pt x="708291" y="354152"/>
                </a:lnTo>
                <a:lnTo>
                  <a:pt x="705058" y="306095"/>
                </a:lnTo>
                <a:lnTo>
                  <a:pt x="695641" y="260004"/>
                </a:lnTo>
                <a:lnTo>
                  <a:pt x="680462" y="216300"/>
                </a:lnTo>
                <a:lnTo>
                  <a:pt x="659942" y="175404"/>
                </a:lnTo>
                <a:lnTo>
                  <a:pt x="634504" y="137740"/>
                </a:lnTo>
                <a:lnTo>
                  <a:pt x="604569" y="103728"/>
                </a:lnTo>
                <a:lnTo>
                  <a:pt x="570559" y="73792"/>
                </a:lnTo>
                <a:lnTo>
                  <a:pt x="532896" y="48352"/>
                </a:lnTo>
                <a:lnTo>
                  <a:pt x="492002" y="27831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43540" y="4267960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043523" y="148768"/>
            <a:ext cx="7136130" cy="9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450"/>
              </a:lnSpc>
              <a:spcBef>
                <a:spcPts val="100"/>
              </a:spcBef>
            </a:pPr>
            <a:r>
              <a:rPr lang="ru-RU" spc="-245" dirty="0"/>
              <a:t>Южный </a:t>
            </a:r>
            <a:r>
              <a:rPr spc="-280" dirty="0" err="1"/>
              <a:t>федеральный</a:t>
            </a:r>
            <a:r>
              <a:rPr spc="-254" dirty="0"/>
              <a:t> </a:t>
            </a:r>
            <a:r>
              <a:rPr spc="-50" dirty="0"/>
              <a:t>округ</a:t>
            </a:r>
          </a:p>
          <a:p>
            <a:pPr marL="12700">
              <a:lnSpc>
                <a:spcPts val="3130"/>
              </a:lnSpc>
            </a:pPr>
            <a:r>
              <a:rPr sz="2700" b="0" spc="-114" dirty="0">
                <a:latin typeface="Trebuchet MS"/>
                <a:cs typeface="Trebuchet MS"/>
              </a:rPr>
              <a:t>(</a:t>
            </a:r>
            <a:r>
              <a:rPr lang="ru-RU" sz="2700" b="0" spc="-114" dirty="0">
                <a:latin typeface="Trebuchet MS"/>
                <a:cs typeface="Trebuchet MS"/>
              </a:rPr>
              <a:t>Ростов-на-Дону, Краснодар, Сочи</a:t>
            </a:r>
            <a:r>
              <a:rPr sz="2700" b="0" spc="-65" dirty="0">
                <a:latin typeface="Trebuchet MS"/>
                <a:cs typeface="Trebuchet MS"/>
              </a:rPr>
              <a:t>)</a:t>
            </a:r>
            <a:endParaRPr sz="2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57122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55865"/>
          </a:xfrm>
          <a:custGeom>
            <a:avLst/>
            <a:gdLst/>
            <a:ahLst/>
            <a:cxnLst/>
            <a:rect l="l" t="t" r="r" b="b"/>
            <a:pathLst>
              <a:path w="10693400" h="7555865">
                <a:moveTo>
                  <a:pt x="10693400" y="0"/>
                </a:moveTo>
                <a:lnTo>
                  <a:pt x="0" y="0"/>
                </a:lnTo>
                <a:lnTo>
                  <a:pt x="0" y="7555318"/>
                </a:lnTo>
                <a:lnTo>
                  <a:pt x="10693400" y="7555318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0334" y="7234704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2" y="7234704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67905" y="2048556"/>
            <a:ext cx="7126605" cy="15455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140"/>
              </a:spcBef>
            </a:pPr>
            <a:r>
              <a:rPr sz="2250" b="1" spc="-145" dirty="0">
                <a:solidFill>
                  <a:srgbClr val="F4791F"/>
                </a:solidFill>
                <a:latin typeface="Century Gothic"/>
                <a:cs typeface="Century Gothic"/>
              </a:rPr>
              <a:t>Параметры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F4791F"/>
                </a:solidFill>
                <a:latin typeface="Century Gothic"/>
                <a:cs typeface="Century Gothic"/>
              </a:rPr>
              <a:t>мониторинга:</a:t>
            </a:r>
            <a:endParaRPr sz="2250" dirty="0">
              <a:latin typeface="Century Gothic"/>
              <a:cs typeface="Century Gothic"/>
            </a:endParaRPr>
          </a:p>
          <a:p>
            <a:pPr marL="153670" indent="-141605">
              <a:lnSpc>
                <a:spcPts val="1795"/>
              </a:lnSpc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Процедура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официального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отбора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414042"/>
                </a:solidFill>
                <a:latin typeface="Trebuchet MS"/>
                <a:cs typeface="Trebuchet MS"/>
              </a:rPr>
              <a:t>проб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образцов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КПП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совместно</a:t>
            </a:r>
            <a:r>
              <a:rPr sz="155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с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экспертами</a:t>
            </a:r>
            <a:endParaRPr sz="1550" dirty="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10"/>
              </a:spcBef>
            </a:pPr>
            <a:r>
              <a:rPr sz="1550" spc="-65" dirty="0">
                <a:solidFill>
                  <a:srgbClr val="414042"/>
                </a:solidFill>
                <a:latin typeface="Trebuchet MS"/>
                <a:cs typeface="Trebuchet MS"/>
              </a:rPr>
              <a:t>ТПП</a:t>
            </a:r>
            <a:r>
              <a:rPr sz="1550" spc="-12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lang="ru-RU" sz="1550" spc="-10" dirty="0">
                <a:solidFill>
                  <a:srgbClr val="414042"/>
                </a:solidFill>
                <a:latin typeface="Trebuchet MS"/>
                <a:cs typeface="Trebuchet MS"/>
              </a:rPr>
              <a:t>ЦФО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.</a:t>
            </a:r>
            <a:endParaRPr sz="1550" dirty="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1</a:t>
            </a:r>
            <a:r>
              <a:rPr lang="ru-RU" sz="1550" spc="-25" dirty="0">
                <a:solidFill>
                  <a:srgbClr val="414042"/>
                </a:solidFill>
                <a:latin typeface="Trebuchet MS"/>
                <a:cs typeface="Trebuchet MS"/>
              </a:rPr>
              <a:t>2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розничных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точек,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включая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70" dirty="0">
                <a:solidFill>
                  <a:srgbClr val="414042"/>
                </a:solidFill>
                <a:latin typeface="Trebuchet MS"/>
                <a:cs typeface="Trebuchet MS"/>
              </a:rPr>
              <a:t>федеральные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региональные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торговые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сети.</a:t>
            </a:r>
            <a:endParaRPr sz="1550" dirty="0">
              <a:latin typeface="Trebuchet MS"/>
              <a:cs typeface="Trebuchet MS"/>
            </a:endParaRPr>
          </a:p>
          <a:p>
            <a:pPr marL="138430" marR="5080" indent="-126364">
              <a:lnSpc>
                <a:spcPct val="100699"/>
              </a:lnSpc>
              <a:buChar char="–"/>
              <a:tabLst>
                <a:tab pos="154305" algn="l"/>
              </a:tabLst>
            </a:pP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Наиболее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популярные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у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населения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строительных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414042"/>
                </a:solidFill>
                <a:latin typeface="Trebuchet MS"/>
                <a:cs typeface="Trebuchet MS"/>
              </a:rPr>
              <a:t>организаций</a:t>
            </a:r>
            <a:r>
              <a:rPr sz="1550" spc="-8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маркоразмеры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кабельной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продукции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4" dirty="0">
                <a:solidFill>
                  <a:srgbClr val="414042"/>
                </a:solidFill>
                <a:latin typeface="Trebuchet MS"/>
                <a:cs typeface="Trebuchet MS"/>
              </a:rPr>
              <a:t>(3х1,5,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3х2,5,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4х2,5,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5х1,5,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414042"/>
                </a:solidFill>
                <a:latin typeface="Trebuchet MS"/>
                <a:cs typeface="Trebuchet MS"/>
              </a:rPr>
              <a:t>5х2,5,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5х6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др.).</a:t>
            </a:r>
            <a:endParaRPr sz="155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7905" y="3793399"/>
            <a:ext cx="6572250" cy="13874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28320">
              <a:lnSpc>
                <a:spcPts val="2500"/>
              </a:lnSpc>
              <a:spcBef>
                <a:spcPts val="390"/>
              </a:spcBef>
            </a:pPr>
            <a:r>
              <a:rPr sz="2250" b="1" spc="-85" dirty="0">
                <a:solidFill>
                  <a:srgbClr val="F4791F"/>
                </a:solidFill>
                <a:latin typeface="Century Gothic"/>
                <a:cs typeface="Century Gothic"/>
              </a:rPr>
              <a:t>Технические</a:t>
            </a:r>
            <a:r>
              <a:rPr sz="2250" b="1" spc="-114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испытания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F4791F"/>
                </a:solidFill>
                <a:latin typeface="Century Gothic"/>
                <a:cs typeface="Century Gothic"/>
              </a:rPr>
              <a:t>в</a:t>
            </a:r>
            <a:r>
              <a:rPr sz="2250" b="1" spc="-11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F4791F"/>
                </a:solidFill>
                <a:latin typeface="Century Gothic"/>
                <a:cs typeface="Century Gothic"/>
              </a:rPr>
              <a:t>аккредитованных </a:t>
            </a:r>
            <a:r>
              <a:rPr sz="2250" b="1" spc="-35" dirty="0">
                <a:solidFill>
                  <a:srgbClr val="F4791F"/>
                </a:solidFill>
                <a:latin typeface="Century Gothic"/>
                <a:cs typeface="Century Gothic"/>
              </a:rPr>
              <a:t>лабораториях:</a:t>
            </a:r>
            <a:endParaRPr sz="2250" dirty="0">
              <a:latin typeface="Century Gothic"/>
              <a:cs typeface="Century Gothic"/>
            </a:endParaRPr>
          </a:p>
          <a:p>
            <a:pPr marL="153670" indent="-141605">
              <a:lnSpc>
                <a:spcPts val="1680"/>
              </a:lnSpc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конструктивным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параметрам</a:t>
            </a:r>
            <a:r>
              <a:rPr sz="155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нормам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электрического</a:t>
            </a:r>
            <a:endParaRPr sz="1550" dirty="0">
              <a:latin typeface="Trebuchet MS"/>
              <a:cs typeface="Trebuchet MS"/>
            </a:endParaRPr>
          </a:p>
          <a:p>
            <a:pPr marL="138430">
              <a:lnSpc>
                <a:spcPct val="100000"/>
              </a:lnSpc>
              <a:spcBef>
                <a:spcPts val="10"/>
              </a:spcBef>
            </a:pP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сопротивления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31996-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 dirty="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15"/>
              </a:spcBef>
              <a:buChar char="–"/>
              <a:tabLst>
                <a:tab pos="154305" algn="l"/>
              </a:tabLst>
            </a:pPr>
            <a:r>
              <a:rPr sz="1550" spc="-35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414042"/>
                </a:solidFill>
                <a:latin typeface="Trebuchet MS"/>
                <a:cs typeface="Trebuchet MS"/>
              </a:rPr>
              <a:t>соответствие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требованиям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414042"/>
                </a:solidFill>
                <a:latin typeface="Trebuchet MS"/>
                <a:cs typeface="Trebuchet MS"/>
              </a:rPr>
              <a:t>пожарной</a:t>
            </a:r>
            <a:r>
              <a:rPr sz="155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414042"/>
                </a:solidFill>
                <a:latin typeface="Trebuchet MS"/>
                <a:cs typeface="Trebuchet MS"/>
              </a:rPr>
              <a:t>безопасности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414042"/>
                </a:solidFill>
                <a:latin typeface="Trebuchet MS"/>
                <a:cs typeface="Trebuchet MS"/>
              </a:rPr>
              <a:t>(ГОСТ</a:t>
            </a:r>
            <a:r>
              <a:rPr sz="155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550" spc="-60" dirty="0">
                <a:solidFill>
                  <a:srgbClr val="414042"/>
                </a:solidFill>
                <a:latin typeface="Trebuchet MS"/>
                <a:cs typeface="Trebuchet MS"/>
              </a:rPr>
              <a:t>31565-</a:t>
            </a:r>
            <a:r>
              <a:rPr sz="1550" spc="-10" dirty="0">
                <a:solidFill>
                  <a:srgbClr val="414042"/>
                </a:solidFill>
                <a:latin typeface="Trebuchet MS"/>
                <a:cs typeface="Trebuchet MS"/>
              </a:rPr>
              <a:t>2012).</a:t>
            </a:r>
            <a:endParaRPr sz="155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7905" y="5411341"/>
            <a:ext cx="6107430" cy="1072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90"/>
              </a:spcBef>
            </a:pPr>
            <a:r>
              <a:rPr sz="2250" b="1" spc="-140" dirty="0">
                <a:solidFill>
                  <a:srgbClr val="414042"/>
                </a:solidFill>
                <a:latin typeface="Century Gothic"/>
                <a:cs typeface="Century Gothic"/>
              </a:rPr>
              <a:t>По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5" dirty="0">
                <a:solidFill>
                  <a:srgbClr val="414042"/>
                </a:solidFill>
                <a:latin typeface="Century Gothic"/>
                <a:cs typeface="Century Gothic"/>
              </a:rPr>
              <a:t>результатам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20" dirty="0">
                <a:solidFill>
                  <a:srgbClr val="414042"/>
                </a:solidFill>
                <a:latin typeface="Century Gothic"/>
                <a:cs typeface="Century Gothic"/>
              </a:rPr>
              <a:t>испытаний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150" dirty="0">
                <a:solidFill>
                  <a:srgbClr val="414042"/>
                </a:solidFill>
                <a:latin typeface="Century Gothic"/>
                <a:cs typeface="Century Gothic"/>
              </a:rPr>
              <a:t>установлено,</a:t>
            </a:r>
            <a:r>
              <a:rPr sz="2250" b="1" spc="30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sz="2250" b="1" spc="-25" dirty="0" err="1">
                <a:solidFill>
                  <a:srgbClr val="414042"/>
                </a:solidFill>
                <a:latin typeface="Century Gothic"/>
                <a:cs typeface="Century Gothic"/>
              </a:rPr>
              <a:t>что</a:t>
            </a:r>
            <a:r>
              <a:rPr sz="2250" b="1" spc="-25" dirty="0">
                <a:solidFill>
                  <a:srgbClr val="414042"/>
                </a:solidFill>
                <a:latin typeface="Century Gothic"/>
                <a:cs typeface="Century Gothic"/>
              </a:rPr>
              <a:t> </a:t>
            </a:r>
            <a:r>
              <a:rPr lang="ru-RU"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60</a:t>
            </a:r>
            <a:r>
              <a:rPr sz="2250" b="1" spc="-15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55" dirty="0">
                <a:solidFill>
                  <a:srgbClr val="C00000"/>
                </a:solidFill>
                <a:latin typeface="Century Gothic"/>
                <a:cs typeface="Century Gothic"/>
              </a:rPr>
              <a:t>%</a:t>
            </a:r>
            <a:r>
              <a:rPr sz="2250" b="1" spc="-1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00" dirty="0">
                <a:solidFill>
                  <a:srgbClr val="C00000"/>
                </a:solidFill>
                <a:latin typeface="Century Gothic"/>
                <a:cs typeface="Century Gothic"/>
              </a:rPr>
              <a:t>кабельной</a:t>
            </a:r>
            <a:r>
              <a:rPr sz="225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80" dirty="0">
                <a:solidFill>
                  <a:srgbClr val="C00000"/>
                </a:solidFill>
                <a:latin typeface="Century Gothic"/>
                <a:cs typeface="Century Gothic"/>
              </a:rPr>
              <a:t>продукции</a:t>
            </a:r>
            <a:r>
              <a:rPr sz="225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300" dirty="0">
                <a:solidFill>
                  <a:srgbClr val="C00000"/>
                </a:solidFill>
                <a:latin typeface="Century Gothic"/>
                <a:cs typeface="Century Gothic"/>
              </a:rPr>
              <a:t>не</a:t>
            </a:r>
            <a:r>
              <a:rPr sz="2250" b="1" spc="14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55" dirty="0">
                <a:solidFill>
                  <a:srgbClr val="C00000"/>
                </a:solidFill>
                <a:latin typeface="Century Gothic"/>
                <a:cs typeface="Century Gothic"/>
              </a:rPr>
              <a:t>соответствует </a:t>
            </a:r>
            <a:r>
              <a:rPr sz="2250" b="1" spc="-105" dirty="0">
                <a:solidFill>
                  <a:srgbClr val="C00000"/>
                </a:solidFill>
                <a:latin typeface="Century Gothic"/>
                <a:cs typeface="Century Gothic"/>
              </a:rPr>
              <a:t>требованиям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160" dirty="0">
                <a:solidFill>
                  <a:srgbClr val="C00000"/>
                </a:solidFill>
                <a:latin typeface="Century Gothic"/>
                <a:cs typeface="Century Gothic"/>
              </a:rPr>
              <a:t>безопасности</a:t>
            </a:r>
            <a:r>
              <a:rPr sz="2250" b="1" spc="-7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225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ГОСТ</a:t>
            </a:r>
            <a:endParaRPr sz="2250" dirty="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3433" y="0"/>
            <a:ext cx="1896745" cy="1635760"/>
            <a:chOff x="453433" y="0"/>
            <a:chExt cx="1896745" cy="1635760"/>
          </a:xfrm>
        </p:grpSpPr>
        <p:sp>
          <p:nvSpPr>
            <p:cNvPr id="9" name="object 9"/>
            <p:cNvSpPr/>
            <p:nvPr/>
          </p:nvSpPr>
          <p:spPr>
            <a:xfrm>
              <a:off x="453433" y="0"/>
              <a:ext cx="1896745" cy="1635760"/>
            </a:xfrm>
            <a:custGeom>
              <a:avLst/>
              <a:gdLst/>
              <a:ahLst/>
              <a:cxnLst/>
              <a:rect l="l" t="t" r="r" b="b"/>
              <a:pathLst>
                <a:path w="1896745" h="1635760">
                  <a:moveTo>
                    <a:pt x="1896427" y="0"/>
                  </a:moveTo>
                  <a:lnTo>
                    <a:pt x="135699" y="0"/>
                  </a:lnTo>
                  <a:lnTo>
                    <a:pt x="0" y="1635683"/>
                  </a:lnTo>
                  <a:lnTo>
                    <a:pt x="1760727" y="1635683"/>
                  </a:lnTo>
                  <a:lnTo>
                    <a:pt x="1896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41773"/>
              <a:ext cx="1662675" cy="1053613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895493" y="2464894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3"/>
                </a:lnTo>
                <a:lnTo>
                  <a:pt x="260004" y="12651"/>
                </a:lnTo>
                <a:lnTo>
                  <a:pt x="216300" y="27832"/>
                </a:lnTo>
                <a:lnTo>
                  <a:pt x="175404" y="48355"/>
                </a:lnTo>
                <a:lnTo>
                  <a:pt x="137740" y="73795"/>
                </a:lnTo>
                <a:lnTo>
                  <a:pt x="103728" y="103733"/>
                </a:lnTo>
                <a:lnTo>
                  <a:pt x="73792" y="137745"/>
                </a:lnTo>
                <a:lnTo>
                  <a:pt x="48352" y="175410"/>
                </a:lnTo>
                <a:lnTo>
                  <a:pt x="27831" y="216305"/>
                </a:lnTo>
                <a:lnTo>
                  <a:pt x="12650" y="260008"/>
                </a:lnTo>
                <a:lnTo>
                  <a:pt x="3232" y="306098"/>
                </a:lnTo>
                <a:lnTo>
                  <a:pt x="0" y="354152"/>
                </a:lnTo>
                <a:lnTo>
                  <a:pt x="3232" y="402208"/>
                </a:lnTo>
                <a:lnTo>
                  <a:pt x="12650" y="448299"/>
                </a:lnTo>
                <a:lnTo>
                  <a:pt x="27831" y="492004"/>
                </a:lnTo>
                <a:lnTo>
                  <a:pt x="48352" y="532899"/>
                </a:lnTo>
                <a:lnTo>
                  <a:pt x="73792" y="570563"/>
                </a:lnTo>
                <a:lnTo>
                  <a:pt x="103728" y="604575"/>
                </a:lnTo>
                <a:lnTo>
                  <a:pt x="137740" y="634512"/>
                </a:lnTo>
                <a:lnTo>
                  <a:pt x="175404" y="659952"/>
                </a:lnTo>
                <a:lnTo>
                  <a:pt x="216300" y="680473"/>
                </a:lnTo>
                <a:lnTo>
                  <a:pt x="260004" y="695653"/>
                </a:lnTo>
                <a:lnTo>
                  <a:pt x="306095" y="705071"/>
                </a:lnTo>
                <a:lnTo>
                  <a:pt x="354152" y="708304"/>
                </a:lnTo>
                <a:lnTo>
                  <a:pt x="402208" y="705071"/>
                </a:lnTo>
                <a:lnTo>
                  <a:pt x="448298" y="695653"/>
                </a:lnTo>
                <a:lnTo>
                  <a:pt x="492002" y="680473"/>
                </a:lnTo>
                <a:lnTo>
                  <a:pt x="532896" y="659952"/>
                </a:lnTo>
                <a:lnTo>
                  <a:pt x="570559" y="634512"/>
                </a:lnTo>
                <a:lnTo>
                  <a:pt x="604569" y="604575"/>
                </a:lnTo>
                <a:lnTo>
                  <a:pt x="634504" y="570563"/>
                </a:lnTo>
                <a:lnTo>
                  <a:pt x="659942" y="532899"/>
                </a:lnTo>
                <a:lnTo>
                  <a:pt x="680462" y="492004"/>
                </a:lnTo>
                <a:lnTo>
                  <a:pt x="695641" y="448299"/>
                </a:lnTo>
                <a:lnTo>
                  <a:pt x="705058" y="402208"/>
                </a:lnTo>
                <a:lnTo>
                  <a:pt x="708291" y="354152"/>
                </a:lnTo>
                <a:lnTo>
                  <a:pt x="705058" y="306098"/>
                </a:lnTo>
                <a:lnTo>
                  <a:pt x="695641" y="260008"/>
                </a:lnTo>
                <a:lnTo>
                  <a:pt x="680462" y="216305"/>
                </a:lnTo>
                <a:lnTo>
                  <a:pt x="659942" y="175410"/>
                </a:lnTo>
                <a:lnTo>
                  <a:pt x="634504" y="137745"/>
                </a:lnTo>
                <a:lnTo>
                  <a:pt x="604569" y="103733"/>
                </a:lnTo>
                <a:lnTo>
                  <a:pt x="570559" y="73795"/>
                </a:lnTo>
                <a:lnTo>
                  <a:pt x="532896" y="48355"/>
                </a:lnTo>
                <a:lnTo>
                  <a:pt x="492002" y="27832"/>
                </a:lnTo>
                <a:lnTo>
                  <a:pt x="448298" y="12651"/>
                </a:lnTo>
                <a:lnTo>
                  <a:pt x="402208" y="3233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43540" y="2568567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895493" y="4164300"/>
            <a:ext cx="708660" cy="708660"/>
          </a:xfrm>
          <a:custGeom>
            <a:avLst/>
            <a:gdLst/>
            <a:ahLst/>
            <a:cxnLst/>
            <a:rect l="l" t="t" r="r" b="b"/>
            <a:pathLst>
              <a:path w="708660" h="708660">
                <a:moveTo>
                  <a:pt x="354152" y="0"/>
                </a:moveTo>
                <a:lnTo>
                  <a:pt x="306095" y="3232"/>
                </a:lnTo>
                <a:lnTo>
                  <a:pt x="260004" y="12650"/>
                </a:lnTo>
                <a:lnTo>
                  <a:pt x="216300" y="27831"/>
                </a:lnTo>
                <a:lnTo>
                  <a:pt x="175404" y="48352"/>
                </a:lnTo>
                <a:lnTo>
                  <a:pt x="137740" y="73792"/>
                </a:lnTo>
                <a:lnTo>
                  <a:pt x="103728" y="103728"/>
                </a:lnTo>
                <a:lnTo>
                  <a:pt x="73792" y="137740"/>
                </a:lnTo>
                <a:lnTo>
                  <a:pt x="48352" y="175404"/>
                </a:lnTo>
                <a:lnTo>
                  <a:pt x="27831" y="216300"/>
                </a:lnTo>
                <a:lnTo>
                  <a:pt x="12650" y="260004"/>
                </a:lnTo>
                <a:lnTo>
                  <a:pt x="3232" y="306095"/>
                </a:lnTo>
                <a:lnTo>
                  <a:pt x="0" y="354152"/>
                </a:lnTo>
                <a:lnTo>
                  <a:pt x="3232" y="402205"/>
                </a:lnTo>
                <a:lnTo>
                  <a:pt x="12650" y="448294"/>
                </a:lnTo>
                <a:lnTo>
                  <a:pt x="27831" y="491996"/>
                </a:lnTo>
                <a:lnTo>
                  <a:pt x="48352" y="532890"/>
                </a:lnTo>
                <a:lnTo>
                  <a:pt x="73792" y="570553"/>
                </a:lnTo>
                <a:lnTo>
                  <a:pt x="103728" y="604564"/>
                </a:lnTo>
                <a:lnTo>
                  <a:pt x="137740" y="634500"/>
                </a:lnTo>
                <a:lnTo>
                  <a:pt x="175404" y="659939"/>
                </a:lnTo>
                <a:lnTo>
                  <a:pt x="216300" y="680460"/>
                </a:lnTo>
                <a:lnTo>
                  <a:pt x="260004" y="695641"/>
                </a:lnTo>
                <a:lnTo>
                  <a:pt x="306095" y="705058"/>
                </a:lnTo>
                <a:lnTo>
                  <a:pt x="354152" y="708291"/>
                </a:lnTo>
                <a:lnTo>
                  <a:pt x="402208" y="705058"/>
                </a:lnTo>
                <a:lnTo>
                  <a:pt x="448298" y="695641"/>
                </a:lnTo>
                <a:lnTo>
                  <a:pt x="492002" y="680460"/>
                </a:lnTo>
                <a:lnTo>
                  <a:pt x="532896" y="659939"/>
                </a:lnTo>
                <a:lnTo>
                  <a:pt x="570559" y="634500"/>
                </a:lnTo>
                <a:lnTo>
                  <a:pt x="604569" y="604564"/>
                </a:lnTo>
                <a:lnTo>
                  <a:pt x="634504" y="570553"/>
                </a:lnTo>
                <a:lnTo>
                  <a:pt x="659942" y="532890"/>
                </a:lnTo>
                <a:lnTo>
                  <a:pt x="680462" y="491996"/>
                </a:lnTo>
                <a:lnTo>
                  <a:pt x="695641" y="448294"/>
                </a:lnTo>
                <a:lnTo>
                  <a:pt x="705058" y="402205"/>
                </a:lnTo>
                <a:lnTo>
                  <a:pt x="708291" y="354152"/>
                </a:lnTo>
                <a:lnTo>
                  <a:pt x="705058" y="306095"/>
                </a:lnTo>
                <a:lnTo>
                  <a:pt x="695641" y="260004"/>
                </a:lnTo>
                <a:lnTo>
                  <a:pt x="680462" y="216300"/>
                </a:lnTo>
                <a:lnTo>
                  <a:pt x="659942" y="175404"/>
                </a:lnTo>
                <a:lnTo>
                  <a:pt x="634504" y="137740"/>
                </a:lnTo>
                <a:lnTo>
                  <a:pt x="604569" y="103728"/>
                </a:lnTo>
                <a:lnTo>
                  <a:pt x="570559" y="73792"/>
                </a:lnTo>
                <a:lnTo>
                  <a:pt x="532896" y="48352"/>
                </a:lnTo>
                <a:lnTo>
                  <a:pt x="492002" y="27831"/>
                </a:lnTo>
                <a:lnTo>
                  <a:pt x="448298" y="12650"/>
                </a:lnTo>
                <a:lnTo>
                  <a:pt x="402208" y="3232"/>
                </a:lnTo>
                <a:lnTo>
                  <a:pt x="354152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43540" y="4267960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65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803612" y="148768"/>
            <a:ext cx="7724688" cy="9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450"/>
              </a:lnSpc>
              <a:spcBef>
                <a:spcPts val="100"/>
              </a:spcBef>
            </a:pPr>
            <a:r>
              <a:rPr lang="ru-RU" spc="-245" dirty="0"/>
              <a:t>Центральный </a:t>
            </a:r>
            <a:r>
              <a:rPr spc="-280" dirty="0" err="1"/>
              <a:t>федеральный</a:t>
            </a:r>
            <a:r>
              <a:rPr spc="-254" dirty="0"/>
              <a:t> </a:t>
            </a:r>
            <a:r>
              <a:rPr spc="-50" dirty="0"/>
              <a:t>округ</a:t>
            </a:r>
          </a:p>
          <a:p>
            <a:pPr marL="12700">
              <a:lnSpc>
                <a:spcPts val="3130"/>
              </a:lnSpc>
            </a:pPr>
            <a:r>
              <a:rPr sz="2700" b="0" spc="-114" dirty="0">
                <a:latin typeface="Trebuchet MS"/>
                <a:cs typeface="Trebuchet MS"/>
              </a:rPr>
              <a:t>(</a:t>
            </a:r>
            <a:r>
              <a:rPr lang="ru-RU" sz="2700" b="0" spc="-114" dirty="0">
                <a:latin typeface="Trebuchet MS"/>
                <a:cs typeface="Trebuchet MS"/>
              </a:rPr>
              <a:t>Вологда, Кострома, Ярославль, Рыбинск</a:t>
            </a:r>
            <a:r>
              <a:rPr sz="2700" b="0" spc="-65" dirty="0">
                <a:latin typeface="Trebuchet MS"/>
                <a:cs typeface="Trebuchet MS"/>
              </a:rPr>
              <a:t>)</a:t>
            </a:r>
            <a:endParaRPr sz="2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27166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92" y="-16806"/>
            <a:ext cx="10693400" cy="7555865"/>
          </a:xfrm>
          <a:custGeom>
            <a:avLst/>
            <a:gdLst/>
            <a:ahLst/>
            <a:cxnLst/>
            <a:rect l="l" t="t" r="r" b="b"/>
            <a:pathLst>
              <a:path w="10693400" h="7555865">
                <a:moveTo>
                  <a:pt x="10693400" y="0"/>
                </a:moveTo>
                <a:lnTo>
                  <a:pt x="0" y="0"/>
                </a:lnTo>
                <a:lnTo>
                  <a:pt x="0" y="7555318"/>
                </a:lnTo>
                <a:lnTo>
                  <a:pt x="10693400" y="7555318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0334" y="7234704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2" y="7234704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1117" y="5222149"/>
            <a:ext cx="8534400" cy="1720792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140"/>
              </a:spcBef>
            </a:pPr>
            <a:r>
              <a:rPr sz="2250" b="1" spc="-145" dirty="0">
                <a:solidFill>
                  <a:srgbClr val="F4791F"/>
                </a:solidFill>
                <a:latin typeface="Century Gothic"/>
                <a:cs typeface="Century Gothic"/>
              </a:rPr>
              <a:t>Параметры</a:t>
            </a:r>
            <a:r>
              <a:rPr sz="2250" b="1" spc="-90" dirty="0">
                <a:solidFill>
                  <a:srgbClr val="F4791F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F4791F"/>
                </a:solidFill>
                <a:latin typeface="Century Gothic"/>
                <a:cs typeface="Century Gothic"/>
              </a:rPr>
              <a:t>мониторинга:</a:t>
            </a:r>
            <a:endParaRPr sz="2250" dirty="0">
              <a:latin typeface="Century Gothic"/>
              <a:cs typeface="Century Gothic"/>
            </a:endParaRPr>
          </a:p>
          <a:p>
            <a:pPr marL="153670" indent="-141605">
              <a:lnSpc>
                <a:spcPts val="2200"/>
              </a:lnSpc>
              <a:buChar char="–"/>
              <a:tabLst>
                <a:tab pos="154305" algn="l"/>
              </a:tabLst>
            </a:pPr>
            <a:r>
              <a:rPr lang="ru-RU" sz="1600" spc="-50" dirty="0">
                <a:solidFill>
                  <a:srgbClr val="414042"/>
                </a:solidFill>
                <a:latin typeface="Trebuchet MS"/>
                <a:cs typeface="Trebuchet MS"/>
              </a:rPr>
              <a:t>С</a:t>
            </a:r>
            <a:r>
              <a:rPr sz="1600" spc="-50" dirty="0" err="1">
                <a:solidFill>
                  <a:srgbClr val="414042"/>
                </a:solidFill>
                <a:latin typeface="Trebuchet MS"/>
                <a:cs typeface="Trebuchet MS"/>
              </a:rPr>
              <a:t>овместно</a:t>
            </a:r>
            <a:r>
              <a:rPr sz="16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414042"/>
                </a:solidFill>
                <a:latin typeface="Trebuchet MS"/>
                <a:cs typeface="Trebuchet MS"/>
              </a:rPr>
              <a:t>с</a:t>
            </a:r>
            <a:r>
              <a:rPr sz="160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600" spc="-10" dirty="0" err="1">
                <a:solidFill>
                  <a:srgbClr val="414042"/>
                </a:solidFill>
                <a:latin typeface="Trebuchet MS"/>
                <a:cs typeface="Trebuchet MS"/>
              </a:rPr>
              <a:t>экспертами</a:t>
            </a:r>
            <a:r>
              <a:rPr lang="ru-RU" sz="1600" spc="-1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600" spc="-65" dirty="0">
                <a:solidFill>
                  <a:srgbClr val="414042"/>
                </a:solidFill>
                <a:latin typeface="Trebuchet MS"/>
                <a:cs typeface="Trebuchet MS"/>
              </a:rPr>
              <a:t>ТПП</a:t>
            </a:r>
            <a:r>
              <a:rPr sz="1600" spc="-12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lang="ru-RU" sz="1600" spc="-125" dirty="0">
                <a:solidFill>
                  <a:srgbClr val="414042"/>
                </a:solidFill>
                <a:latin typeface="Trebuchet MS"/>
                <a:cs typeface="Trebuchet MS"/>
              </a:rPr>
              <a:t>Чувашской Республики отобрано 6 образцов кабельной продукции на </a:t>
            </a:r>
            <a:r>
              <a:rPr lang="ru-RU" sz="1600" b="1" spc="-125" dirty="0">
                <a:solidFill>
                  <a:srgbClr val="414042"/>
                </a:solidFill>
                <a:latin typeface="Trebuchet MS"/>
                <a:cs typeface="Trebuchet MS"/>
              </a:rPr>
              <a:t>ЖК «Новый город» и ЖК «Университетский-2»</a:t>
            </a:r>
            <a:r>
              <a:rPr lang="ru-RU" sz="1600" spc="-125" dirty="0">
                <a:solidFill>
                  <a:srgbClr val="414042"/>
                </a:solidFill>
                <a:latin typeface="Trebuchet MS"/>
                <a:cs typeface="Trebuchet MS"/>
              </a:rPr>
              <a:t>.</a:t>
            </a:r>
          </a:p>
          <a:p>
            <a:pPr marL="138430" marR="5080" indent="-126364">
              <a:lnSpc>
                <a:spcPts val="2200"/>
              </a:lnSpc>
              <a:buChar char="–"/>
              <a:tabLst>
                <a:tab pos="154305" algn="l"/>
              </a:tabLst>
            </a:pPr>
            <a:r>
              <a:rPr lang="ru-RU" sz="1600" spc="-40" dirty="0">
                <a:solidFill>
                  <a:srgbClr val="414042"/>
                </a:solidFill>
                <a:latin typeface="Trebuchet MS"/>
                <a:cs typeface="Trebuchet MS"/>
              </a:rPr>
              <a:t>Проведены испытания на ГОСТ 31996-2012 (конструктивные параметры кабеля) и ГОСТ 31565-2012 (требования пожарной безопасности).</a:t>
            </a:r>
          </a:p>
          <a:p>
            <a:pPr marL="138430" marR="5080" indent="-126364">
              <a:lnSpc>
                <a:spcPct val="100699"/>
              </a:lnSpc>
              <a:buChar char="–"/>
              <a:tabLst>
                <a:tab pos="154305" algn="l"/>
              </a:tabLst>
            </a:pPr>
            <a:endParaRPr sz="1550" dirty="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3433" y="0"/>
            <a:ext cx="1896745" cy="1635760"/>
            <a:chOff x="453433" y="0"/>
            <a:chExt cx="1896745" cy="1635760"/>
          </a:xfrm>
        </p:grpSpPr>
        <p:sp>
          <p:nvSpPr>
            <p:cNvPr id="9" name="object 9"/>
            <p:cNvSpPr/>
            <p:nvPr/>
          </p:nvSpPr>
          <p:spPr>
            <a:xfrm>
              <a:off x="453433" y="0"/>
              <a:ext cx="1896745" cy="1635760"/>
            </a:xfrm>
            <a:custGeom>
              <a:avLst/>
              <a:gdLst/>
              <a:ahLst/>
              <a:cxnLst/>
              <a:rect l="l" t="t" r="r" b="b"/>
              <a:pathLst>
                <a:path w="1896745" h="1635760">
                  <a:moveTo>
                    <a:pt x="1896427" y="0"/>
                  </a:moveTo>
                  <a:lnTo>
                    <a:pt x="135699" y="0"/>
                  </a:lnTo>
                  <a:lnTo>
                    <a:pt x="0" y="1635683"/>
                  </a:lnTo>
                  <a:lnTo>
                    <a:pt x="1760727" y="1635683"/>
                  </a:lnTo>
                  <a:lnTo>
                    <a:pt x="1896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41773"/>
              <a:ext cx="1662675" cy="105361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143540" y="2568567"/>
            <a:ext cx="21272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650" dirty="0">
              <a:latin typeface="Century Gothic"/>
              <a:cs typeface="Century Gothic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32" y="-33126"/>
            <a:ext cx="9541467" cy="518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35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2"/>
          <p:cNvSpPr/>
          <p:nvPr/>
        </p:nvSpPr>
        <p:spPr>
          <a:xfrm>
            <a:off x="0" y="609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81"/>
                </a:lnTo>
                <a:lnTo>
                  <a:pt x="10693400" y="7559281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"/>
          <p:cNvSpPr/>
          <p:nvPr/>
        </p:nvSpPr>
        <p:spPr>
          <a:xfrm>
            <a:off x="4380334" y="7239279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4"/>
          <p:cNvSpPr/>
          <p:nvPr/>
        </p:nvSpPr>
        <p:spPr>
          <a:xfrm>
            <a:off x="8492" y="7239279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2801" y="709726"/>
            <a:ext cx="523386" cy="382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4944" y="541945"/>
            <a:ext cx="10186517" cy="755710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500517">
              <a:spcBef>
                <a:spcPts val="133"/>
              </a:spcBef>
            </a:pPr>
            <a:r>
              <a:rPr sz="2400" spc="-13" dirty="0"/>
              <a:t>ВОЗДЕЙСТВИЕ</a:t>
            </a:r>
            <a:r>
              <a:rPr sz="2400" spc="-33" dirty="0"/>
              <a:t> </a:t>
            </a:r>
            <a:r>
              <a:rPr sz="2400" dirty="0"/>
              <a:t>НА</a:t>
            </a:r>
            <a:r>
              <a:rPr sz="2400" spc="-33" dirty="0"/>
              <a:t> </a:t>
            </a:r>
            <a:r>
              <a:rPr sz="2400" spc="-27" dirty="0"/>
              <a:t>НЕДОБРОСОВЕСТНЫХ</a:t>
            </a:r>
            <a:r>
              <a:rPr sz="2400" spc="-33" dirty="0"/>
              <a:t> </a:t>
            </a:r>
            <a:r>
              <a:rPr sz="2400" spc="-13" dirty="0"/>
              <a:t>УЧАСТНИКОВ</a:t>
            </a:r>
            <a:r>
              <a:rPr sz="2400" spc="-33" dirty="0"/>
              <a:t> </a:t>
            </a:r>
            <a:r>
              <a:rPr sz="2400" spc="-13" dirty="0"/>
              <a:t>РЫНКА:</a:t>
            </a:r>
          </a:p>
          <a:p>
            <a:pPr marL="500517"/>
            <a:r>
              <a:rPr sz="2400" dirty="0"/>
              <a:t>итоги</a:t>
            </a:r>
            <a:r>
              <a:rPr sz="2400" spc="-7" dirty="0"/>
              <a:t> </a:t>
            </a:r>
            <a:r>
              <a:rPr sz="2400" dirty="0"/>
              <a:t>работы</a:t>
            </a:r>
            <a:r>
              <a:rPr sz="2400" spc="-7" dirty="0"/>
              <a:t> </a:t>
            </a:r>
            <a:r>
              <a:rPr sz="2400" dirty="0"/>
              <a:t>EL-</a:t>
            </a:r>
            <a:r>
              <a:rPr sz="2400" spc="-13" dirty="0"/>
              <a:t>Комитета</a:t>
            </a:r>
            <a:r>
              <a:rPr sz="2400" spc="-7" dirty="0"/>
              <a:t> </a:t>
            </a:r>
            <a:r>
              <a:rPr sz="2400" spc="-13" dirty="0"/>
              <a:t>НОПСМ</a:t>
            </a:r>
          </a:p>
        </p:txBody>
      </p:sp>
      <p:sp>
        <p:nvSpPr>
          <p:cNvPr id="5" name="object 5"/>
          <p:cNvSpPr/>
          <p:nvPr/>
        </p:nvSpPr>
        <p:spPr>
          <a:xfrm>
            <a:off x="1276215" y="1380548"/>
            <a:ext cx="861371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857" y="0"/>
                </a:lnTo>
              </a:path>
            </a:pathLst>
          </a:custGeom>
          <a:ln w="25400">
            <a:solidFill>
              <a:srgbClr val="F584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659925" y="2332087"/>
            <a:ext cx="9733087" cy="4189518"/>
            <a:chOff x="887298" y="1836000"/>
            <a:chExt cx="6499225" cy="285877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9998" y="1848688"/>
              <a:ext cx="2156599" cy="18386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99998" y="3693667"/>
              <a:ext cx="2157095" cy="988060"/>
            </a:xfrm>
            <a:custGeom>
              <a:avLst/>
              <a:gdLst/>
              <a:ahLst/>
              <a:cxnLst/>
              <a:rect l="l" t="t" r="r" b="b"/>
              <a:pathLst>
                <a:path w="2157095" h="988060">
                  <a:moveTo>
                    <a:pt x="2156599" y="0"/>
                  </a:moveTo>
                  <a:lnTo>
                    <a:pt x="0" y="0"/>
                  </a:lnTo>
                  <a:lnTo>
                    <a:pt x="0" y="988034"/>
                  </a:lnTo>
                  <a:lnTo>
                    <a:pt x="2156599" y="988034"/>
                  </a:lnTo>
                  <a:lnTo>
                    <a:pt x="2156599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9998" y="3693667"/>
              <a:ext cx="2157095" cy="988060"/>
            </a:xfrm>
            <a:custGeom>
              <a:avLst/>
              <a:gdLst/>
              <a:ahLst/>
              <a:cxnLst/>
              <a:rect l="l" t="t" r="r" b="b"/>
              <a:pathLst>
                <a:path w="2157095" h="988060">
                  <a:moveTo>
                    <a:pt x="0" y="988034"/>
                  </a:moveTo>
                  <a:lnTo>
                    <a:pt x="2156599" y="988034"/>
                  </a:lnTo>
                  <a:lnTo>
                    <a:pt x="2156599" y="0"/>
                  </a:lnTo>
                  <a:lnTo>
                    <a:pt x="0" y="0"/>
                  </a:lnTo>
                  <a:lnTo>
                    <a:pt x="0" y="988034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6234" y="1848700"/>
              <a:ext cx="2156599" cy="18386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46234" y="1848700"/>
              <a:ext cx="2157095" cy="1838960"/>
            </a:xfrm>
            <a:custGeom>
              <a:avLst/>
              <a:gdLst/>
              <a:ahLst/>
              <a:cxnLst/>
              <a:rect l="l" t="t" r="r" b="b"/>
              <a:pathLst>
                <a:path w="2157095" h="1838960">
                  <a:moveTo>
                    <a:pt x="0" y="1838680"/>
                  </a:moveTo>
                  <a:lnTo>
                    <a:pt x="2156599" y="1838680"/>
                  </a:lnTo>
                  <a:lnTo>
                    <a:pt x="2156599" y="0"/>
                  </a:lnTo>
                  <a:lnTo>
                    <a:pt x="0" y="0"/>
                  </a:lnTo>
                  <a:lnTo>
                    <a:pt x="0" y="183868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6234" y="3693667"/>
              <a:ext cx="2157095" cy="988060"/>
            </a:xfrm>
            <a:custGeom>
              <a:avLst/>
              <a:gdLst/>
              <a:ahLst/>
              <a:cxnLst/>
              <a:rect l="l" t="t" r="r" b="b"/>
              <a:pathLst>
                <a:path w="2157095" h="988060">
                  <a:moveTo>
                    <a:pt x="2156599" y="0"/>
                  </a:moveTo>
                  <a:lnTo>
                    <a:pt x="0" y="0"/>
                  </a:lnTo>
                  <a:lnTo>
                    <a:pt x="0" y="988034"/>
                  </a:lnTo>
                  <a:lnTo>
                    <a:pt x="2156599" y="988034"/>
                  </a:lnTo>
                  <a:lnTo>
                    <a:pt x="2156599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6234" y="3693667"/>
              <a:ext cx="2157095" cy="988060"/>
            </a:xfrm>
            <a:custGeom>
              <a:avLst/>
              <a:gdLst/>
              <a:ahLst/>
              <a:cxnLst/>
              <a:rect l="l" t="t" r="r" b="b"/>
              <a:pathLst>
                <a:path w="2157095" h="988060">
                  <a:moveTo>
                    <a:pt x="0" y="988034"/>
                  </a:moveTo>
                  <a:lnTo>
                    <a:pt x="2156599" y="988034"/>
                  </a:lnTo>
                  <a:lnTo>
                    <a:pt x="2156599" y="0"/>
                  </a:lnTo>
                  <a:lnTo>
                    <a:pt x="0" y="0"/>
                  </a:lnTo>
                  <a:lnTo>
                    <a:pt x="0" y="988034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7045" y="1848700"/>
              <a:ext cx="2156612" cy="183868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217045" y="1848700"/>
              <a:ext cx="2157095" cy="1838960"/>
            </a:xfrm>
            <a:custGeom>
              <a:avLst/>
              <a:gdLst/>
              <a:ahLst/>
              <a:cxnLst/>
              <a:rect l="l" t="t" r="r" b="b"/>
              <a:pathLst>
                <a:path w="2157095" h="1838960">
                  <a:moveTo>
                    <a:pt x="0" y="1838680"/>
                  </a:moveTo>
                  <a:lnTo>
                    <a:pt x="2156599" y="1838680"/>
                  </a:lnTo>
                  <a:lnTo>
                    <a:pt x="2156599" y="0"/>
                  </a:lnTo>
                  <a:lnTo>
                    <a:pt x="0" y="0"/>
                  </a:lnTo>
                  <a:lnTo>
                    <a:pt x="0" y="183868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17045" y="3693667"/>
              <a:ext cx="2157095" cy="988060"/>
            </a:xfrm>
            <a:custGeom>
              <a:avLst/>
              <a:gdLst/>
              <a:ahLst/>
              <a:cxnLst/>
              <a:rect l="l" t="t" r="r" b="b"/>
              <a:pathLst>
                <a:path w="2157095" h="988060">
                  <a:moveTo>
                    <a:pt x="2156599" y="0"/>
                  </a:moveTo>
                  <a:lnTo>
                    <a:pt x="0" y="0"/>
                  </a:lnTo>
                  <a:lnTo>
                    <a:pt x="0" y="988034"/>
                  </a:lnTo>
                  <a:lnTo>
                    <a:pt x="2156599" y="988034"/>
                  </a:lnTo>
                  <a:lnTo>
                    <a:pt x="2156599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17045" y="3693667"/>
              <a:ext cx="2157095" cy="988060"/>
            </a:xfrm>
            <a:custGeom>
              <a:avLst/>
              <a:gdLst/>
              <a:ahLst/>
              <a:cxnLst/>
              <a:rect l="l" t="t" r="r" b="b"/>
              <a:pathLst>
                <a:path w="2157095" h="988060">
                  <a:moveTo>
                    <a:pt x="0" y="988034"/>
                  </a:moveTo>
                  <a:lnTo>
                    <a:pt x="2156599" y="988034"/>
                  </a:lnTo>
                  <a:lnTo>
                    <a:pt x="2156599" y="0"/>
                  </a:lnTo>
                  <a:lnTo>
                    <a:pt x="0" y="0"/>
                  </a:lnTo>
                  <a:lnTo>
                    <a:pt x="0" y="9880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70082" y="5188142"/>
            <a:ext cx="2674304" cy="1116423"/>
          </a:xfrm>
          <a:prstGeom prst="rect">
            <a:avLst/>
          </a:prstGeom>
        </p:spPr>
        <p:txBody>
          <a:bodyPr vert="horz" wrap="square" lIns="0" tIns="38826" rIns="0" bIns="0" rtlCol="0">
            <a:spAutoFit/>
          </a:bodyPr>
          <a:lstStyle/>
          <a:p>
            <a:pPr marL="509801" marR="6752" algn="just">
              <a:lnSpc>
                <a:spcPts val="1196"/>
              </a:lnSpc>
              <a:spcBef>
                <a:spcPts val="304"/>
              </a:spcBef>
            </a:pP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судами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7" dirty="0">
                <a:solidFill>
                  <a:srgbClr val="231F20"/>
                </a:solidFill>
                <a:latin typeface="Trebuchet MS"/>
                <a:cs typeface="Trebuchet MS"/>
              </a:rPr>
              <a:t>были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полностью </a:t>
            </a:r>
            <a:r>
              <a:rPr sz="1200" b="1" spc="-47" dirty="0">
                <a:solidFill>
                  <a:srgbClr val="231F20"/>
                </a:solidFill>
                <a:latin typeface="Trebuchet MS"/>
                <a:cs typeface="Trebuchet MS"/>
              </a:rPr>
              <a:t>удовлетворены</a:t>
            </a:r>
            <a:r>
              <a:rPr sz="1200" b="1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b="1" spc="-27" dirty="0">
                <a:solidFill>
                  <a:srgbClr val="231F20"/>
                </a:solidFill>
                <a:latin typeface="Trebuchet MS"/>
                <a:cs typeface="Trebuchet MS"/>
              </a:rPr>
              <a:t>14</a:t>
            </a:r>
            <a:r>
              <a:rPr sz="1200" b="1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b="1" spc="-40" dirty="0">
                <a:solidFill>
                  <a:srgbClr val="231F20"/>
                </a:solidFill>
                <a:latin typeface="Trebuchet MS"/>
                <a:cs typeface="Trebuchet MS"/>
              </a:rPr>
              <a:t>исков</a:t>
            </a:r>
            <a:r>
              <a:rPr sz="1200" b="1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b="1" spc="-66" dirty="0">
                <a:solidFill>
                  <a:srgbClr val="231F20"/>
                </a:solidFill>
                <a:latin typeface="Trebuchet MS"/>
                <a:cs typeface="Trebuchet MS"/>
              </a:rPr>
              <a:t>к </a:t>
            </a:r>
            <a:r>
              <a:rPr sz="1200" b="1" spc="-40" dirty="0">
                <a:solidFill>
                  <a:srgbClr val="231F20"/>
                </a:solidFill>
                <a:latin typeface="Trebuchet MS"/>
                <a:cs typeface="Trebuchet MS"/>
              </a:rPr>
              <a:t>недобросовестным</a:t>
            </a:r>
            <a:r>
              <a:rPr sz="1200" b="1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b="1" spc="-27" dirty="0">
                <a:solidFill>
                  <a:srgbClr val="231F20"/>
                </a:solidFill>
                <a:latin typeface="Trebuchet MS"/>
                <a:cs typeface="Trebuchet MS"/>
              </a:rPr>
              <a:t>продавцам</a:t>
            </a:r>
            <a:endParaRPr sz="1200" b="1" dirty="0">
              <a:latin typeface="Trebuchet MS"/>
              <a:cs typeface="Trebuchet MS"/>
            </a:endParaRPr>
          </a:p>
          <a:p>
            <a:pPr marL="16881" marR="165432" algn="just">
              <a:lnSpc>
                <a:spcPts val="1196"/>
              </a:lnSpc>
            </a:pP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дистрибьюторам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73" dirty="0">
                <a:solidFill>
                  <a:srgbClr val="231F20"/>
                </a:solidFill>
                <a:latin typeface="Trebuchet MS"/>
                <a:cs typeface="Trebuchet MS"/>
              </a:rPr>
              <a:t>кабеля,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27" dirty="0">
                <a:solidFill>
                  <a:srgbClr val="231F20"/>
                </a:solidFill>
                <a:latin typeface="Trebuchet MS"/>
                <a:cs typeface="Trebuchet MS"/>
              </a:rPr>
              <a:t>8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исков 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рассматриваются</a:t>
            </a:r>
            <a:r>
              <a:rPr sz="12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судах</a:t>
            </a:r>
            <a:r>
              <a:rPr sz="1200" spc="-27" dirty="0">
                <a:solidFill>
                  <a:srgbClr val="231F20"/>
                </a:solidFill>
                <a:latin typeface="Trebuchet MS"/>
                <a:cs typeface="Trebuchet MS"/>
              </a:rPr>
              <a:t> различных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инстанций;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74846" y="5220279"/>
            <a:ext cx="2804079" cy="1116423"/>
          </a:xfrm>
          <a:prstGeom prst="rect">
            <a:avLst/>
          </a:prstGeom>
        </p:spPr>
        <p:txBody>
          <a:bodyPr vert="horz" wrap="square" lIns="0" tIns="38826" rIns="0" bIns="0" rtlCol="0">
            <a:spAutoFit/>
          </a:bodyPr>
          <a:lstStyle/>
          <a:p>
            <a:pPr marL="549470" marR="293725">
              <a:lnSpc>
                <a:spcPts val="1196"/>
              </a:lnSpc>
              <a:spcBef>
                <a:spcPts val="304"/>
              </a:spcBef>
            </a:pP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проведены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внеплановые проверки</a:t>
            </a:r>
            <a:r>
              <a:rPr sz="12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2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возбуждены </a:t>
            </a:r>
            <a:r>
              <a:rPr sz="1200" spc="-66" dirty="0">
                <a:solidFill>
                  <a:srgbClr val="231F20"/>
                </a:solidFill>
                <a:latin typeface="Trebuchet MS"/>
                <a:cs typeface="Trebuchet MS"/>
              </a:rPr>
              <a:t>дела</a:t>
            </a:r>
            <a:r>
              <a:rPr sz="1200" spc="-9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об</a:t>
            </a:r>
            <a:r>
              <a:rPr sz="1200" spc="-8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административном</a:t>
            </a:r>
            <a:endParaRPr sz="1200" dirty="0">
              <a:latin typeface="Trebuchet MS"/>
              <a:cs typeface="Trebuchet MS"/>
            </a:endParaRPr>
          </a:p>
          <a:p>
            <a:pPr marL="16881" marR="6752">
              <a:lnSpc>
                <a:spcPts val="1196"/>
              </a:lnSpc>
            </a:pP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правонарушении,</a:t>
            </a:r>
            <a:r>
              <a:rPr sz="12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12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итогам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которых 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применены 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штрафные</a:t>
            </a:r>
            <a:r>
              <a:rPr sz="12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санкции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66" dirty="0">
                <a:solidFill>
                  <a:srgbClr val="231F20"/>
                </a:solidFill>
                <a:latin typeface="Trebuchet MS"/>
                <a:cs typeface="Trebuchet MS"/>
              </a:rPr>
              <a:t>к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недобросовестным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продавцам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сумму 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свыше</a:t>
            </a:r>
            <a:r>
              <a:rPr sz="12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27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sz="12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млн</a:t>
            </a:r>
            <a:r>
              <a:rPr sz="12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рублей;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50664" y="5237789"/>
            <a:ext cx="2672836" cy="962535"/>
          </a:xfrm>
          <a:prstGeom prst="rect">
            <a:avLst/>
          </a:prstGeom>
        </p:spPr>
        <p:txBody>
          <a:bodyPr vert="horz" wrap="square" lIns="0" tIns="38826" rIns="0" bIns="0" rtlCol="0">
            <a:spAutoFit/>
          </a:bodyPr>
          <a:lstStyle/>
          <a:p>
            <a:pPr marL="519930" marR="6752" algn="just">
              <a:lnSpc>
                <a:spcPts val="1196"/>
              </a:lnSpc>
              <a:spcBef>
                <a:spcPts val="304"/>
              </a:spcBef>
            </a:pP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получены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7" dirty="0">
                <a:solidFill>
                  <a:srgbClr val="231F20"/>
                </a:solidFill>
                <a:latin typeface="Trebuchet MS"/>
                <a:cs typeface="Trebuchet MS"/>
              </a:rPr>
              <a:t>ответы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претензии </a:t>
            </a:r>
            <a:r>
              <a:rPr sz="1200" spc="-27" dirty="0">
                <a:solidFill>
                  <a:srgbClr val="231F20"/>
                </a:solidFill>
                <a:latin typeface="Trebuchet MS"/>
                <a:cs typeface="Trebuchet MS"/>
              </a:rPr>
              <a:t>продавцов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дистрибьюторов </a:t>
            </a:r>
            <a:r>
              <a:rPr sz="1200" spc="-53" dirty="0">
                <a:solidFill>
                  <a:srgbClr val="231F20"/>
                </a:solidFill>
                <a:latin typeface="Trebuchet MS"/>
                <a:cs typeface="Trebuchet MS"/>
              </a:rPr>
              <a:t>кабеля</a:t>
            </a:r>
            <a:r>
              <a:rPr sz="12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о</a:t>
            </a:r>
            <a:r>
              <a:rPr sz="12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добровольном</a:t>
            </a:r>
            <a:endParaRPr sz="1200" dirty="0">
              <a:latin typeface="Trebuchet MS"/>
              <a:cs typeface="Trebuchet MS"/>
            </a:endParaRPr>
          </a:p>
          <a:p>
            <a:pPr marL="16881" marR="354498" algn="just">
              <a:lnSpc>
                <a:spcPts val="1196"/>
              </a:lnSpc>
            </a:pPr>
            <a:r>
              <a:rPr sz="1200" spc="-33" dirty="0">
                <a:solidFill>
                  <a:srgbClr val="231F20"/>
                </a:solidFill>
                <a:latin typeface="Trebuchet MS"/>
                <a:cs typeface="Trebuchet MS"/>
              </a:rPr>
              <a:t>прекращении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реализации</a:t>
            </a:r>
            <a:r>
              <a:rPr sz="12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свыше </a:t>
            </a:r>
            <a:r>
              <a:rPr sz="1200" spc="-66" dirty="0">
                <a:solidFill>
                  <a:srgbClr val="231F20"/>
                </a:solidFill>
                <a:latin typeface="Trebuchet MS"/>
                <a:cs typeface="Trebuchet MS"/>
              </a:rPr>
              <a:t>70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партий</a:t>
            </a:r>
            <a:r>
              <a:rPr sz="12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фальсифицированного </a:t>
            </a:r>
            <a:r>
              <a:rPr sz="1200" spc="-13" dirty="0">
                <a:solidFill>
                  <a:srgbClr val="231F20"/>
                </a:solidFill>
                <a:latin typeface="Trebuchet MS"/>
                <a:cs typeface="Trebuchet MS"/>
              </a:rPr>
              <a:t>кабеля.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88422" y="1502579"/>
            <a:ext cx="8539437" cy="611174"/>
          </a:xfrm>
          <a:prstGeom prst="rect">
            <a:avLst/>
          </a:prstGeom>
        </p:spPr>
        <p:txBody>
          <a:bodyPr vert="horz" wrap="square" lIns="0" tIns="33763" rIns="0" bIns="0" rtlCol="0">
            <a:spAutoFit/>
          </a:bodyPr>
          <a:lstStyle/>
          <a:p>
            <a:pPr marL="16881" marR="6752" indent="143487">
              <a:lnSpc>
                <a:spcPts val="1500"/>
              </a:lnSpc>
              <a:spcBef>
                <a:spcPts val="266"/>
              </a:spcBef>
            </a:pPr>
            <a:r>
              <a:rPr sz="1400" dirty="0">
                <a:solidFill>
                  <a:srgbClr val="213055"/>
                </a:solidFill>
                <a:latin typeface="Trebuchet MS"/>
                <a:cs typeface="Trebuchet MS"/>
              </a:rPr>
              <a:t>По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13055"/>
                </a:solidFill>
                <a:latin typeface="Trebuchet MS"/>
                <a:cs typeface="Trebuchet MS"/>
              </a:rPr>
              <a:t>результатам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мониторинга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13055"/>
                </a:solidFill>
                <a:latin typeface="Trebuchet MS"/>
                <a:cs typeface="Trebuchet MS"/>
              </a:rPr>
              <a:t>качества</a:t>
            </a:r>
            <a:r>
              <a:rPr sz="1400" spc="-27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кабельно-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проводниковой продукции в</a:t>
            </a:r>
            <a:r>
              <a:rPr sz="1400" spc="-27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2021-2022 </a:t>
            </a:r>
            <a:r>
              <a:rPr sz="1400" spc="-152" dirty="0">
                <a:solidFill>
                  <a:srgbClr val="213055"/>
                </a:solidFill>
                <a:latin typeface="Trebuchet MS"/>
                <a:cs typeface="Trebuchet MS"/>
              </a:rPr>
              <a:t>гг.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213055"/>
                </a:solidFill>
                <a:latin typeface="Trebuchet MS"/>
                <a:cs typeface="Trebuchet MS"/>
              </a:rPr>
              <a:t>EL-</a:t>
            </a:r>
            <a:r>
              <a:rPr sz="1400" spc="-60" dirty="0">
                <a:solidFill>
                  <a:srgbClr val="213055"/>
                </a:solidFill>
                <a:latin typeface="Trebuchet MS"/>
                <a:cs typeface="Trebuchet MS"/>
              </a:rPr>
              <a:t>Комитетом</a:t>
            </a:r>
            <a:r>
              <a:rPr sz="1400" spc="-27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3055"/>
                </a:solidFill>
                <a:latin typeface="Trebuchet MS"/>
                <a:cs typeface="Trebuchet MS"/>
              </a:rPr>
              <a:t>НОПСМ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13055"/>
                </a:solidFill>
                <a:latin typeface="Trebuchet MS"/>
                <a:cs typeface="Trebuchet MS"/>
              </a:rPr>
              <a:t>направлены 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обращения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в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13055"/>
                </a:solidFill>
                <a:latin typeface="Trebuchet MS"/>
                <a:cs typeface="Trebuchet MS"/>
              </a:rPr>
              <a:t>адрес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13055"/>
                </a:solidFill>
                <a:latin typeface="Trebuchet MS"/>
                <a:cs typeface="Trebuchet MS"/>
              </a:rPr>
              <a:t>органов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13055"/>
                </a:solidFill>
                <a:latin typeface="Trebuchet MS"/>
                <a:cs typeface="Trebuchet MS"/>
              </a:rPr>
              <a:t>государственного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контроля и </a:t>
            </a:r>
            <a:r>
              <a:rPr sz="1400" spc="-53" dirty="0">
                <a:solidFill>
                  <a:srgbClr val="213055"/>
                </a:solidFill>
                <a:latin typeface="Trebuchet MS"/>
                <a:cs typeface="Trebuchet MS"/>
              </a:rPr>
              <a:t>надзора,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 недобросовестных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производителей и </a:t>
            </a:r>
            <a:r>
              <a:rPr sz="1400" spc="-27" dirty="0">
                <a:solidFill>
                  <a:srgbClr val="213055"/>
                </a:solidFill>
                <a:latin typeface="Trebuchet MS"/>
                <a:cs typeface="Trebuchet MS"/>
              </a:rPr>
              <a:t>продавцов</a:t>
            </a:r>
            <a:r>
              <a:rPr sz="1400" spc="-40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13055"/>
                </a:solidFill>
                <a:latin typeface="Trebuchet MS"/>
                <a:cs typeface="Trebuchet MS"/>
              </a:rPr>
              <a:t>кабеля, 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поданы</a:t>
            </a:r>
            <a:r>
              <a:rPr sz="1400" spc="-93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13055"/>
                </a:solidFill>
                <a:latin typeface="Trebuchet MS"/>
                <a:cs typeface="Trebuchet MS"/>
              </a:rPr>
              <a:t>иски</a:t>
            </a:r>
            <a:r>
              <a:rPr sz="1400" spc="-86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13055"/>
                </a:solidFill>
                <a:latin typeface="Trebuchet MS"/>
                <a:cs typeface="Trebuchet MS"/>
              </a:rPr>
              <a:t>в</a:t>
            </a:r>
            <a:r>
              <a:rPr sz="1400" spc="-86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213055"/>
                </a:solidFill>
                <a:latin typeface="Trebuchet MS"/>
                <a:cs typeface="Trebuchet MS"/>
              </a:rPr>
              <a:t>суд.</a:t>
            </a:r>
            <a:r>
              <a:rPr sz="1400" spc="-86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13055"/>
                </a:solidFill>
                <a:latin typeface="Trebuchet MS"/>
                <a:cs typeface="Trebuchet MS"/>
              </a:rPr>
              <a:t>В</a:t>
            </a:r>
            <a:r>
              <a:rPr sz="1400" spc="-86" dirty="0">
                <a:solidFill>
                  <a:srgbClr val="213055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13055"/>
                </a:solidFill>
                <a:latin typeface="Trebuchet MS"/>
                <a:cs typeface="Trebuchet MS"/>
              </a:rPr>
              <a:t>результате: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73022" y="5203499"/>
            <a:ext cx="7040678" cy="420346"/>
            <a:chOff x="971994" y="3803899"/>
            <a:chExt cx="4679950" cy="316230"/>
          </a:xfrm>
        </p:grpSpPr>
        <p:sp>
          <p:nvSpPr>
            <p:cNvPr id="23" name="object 23"/>
            <p:cNvSpPr/>
            <p:nvPr/>
          </p:nvSpPr>
          <p:spPr>
            <a:xfrm>
              <a:off x="979678" y="3811583"/>
              <a:ext cx="211454" cy="276225"/>
            </a:xfrm>
            <a:custGeom>
              <a:avLst/>
              <a:gdLst/>
              <a:ahLst/>
              <a:cxnLst/>
              <a:rect l="l" t="t" r="r" b="b"/>
              <a:pathLst>
                <a:path w="211455" h="276225">
                  <a:moveTo>
                    <a:pt x="210934" y="275996"/>
                  </a:moveTo>
                  <a:lnTo>
                    <a:pt x="0" y="275996"/>
                  </a:lnTo>
                  <a:lnTo>
                    <a:pt x="0" y="0"/>
                  </a:lnTo>
                  <a:lnTo>
                    <a:pt x="167017" y="0"/>
                  </a:lnTo>
                  <a:lnTo>
                    <a:pt x="210934" y="43916"/>
                  </a:lnTo>
                  <a:lnTo>
                    <a:pt x="210934" y="275996"/>
                  </a:lnTo>
                  <a:close/>
                </a:path>
              </a:pathLst>
            </a:custGeom>
            <a:ln w="15366">
              <a:solidFill>
                <a:srgbClr val="2130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9446" y="3811587"/>
              <a:ext cx="252186" cy="29007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68912" y="3830393"/>
              <a:ext cx="211454" cy="276860"/>
            </a:xfrm>
            <a:custGeom>
              <a:avLst/>
              <a:gdLst/>
              <a:ahLst/>
              <a:cxnLst/>
              <a:rect l="l" t="t" r="r" b="b"/>
              <a:pathLst>
                <a:path w="211454" h="276860">
                  <a:moveTo>
                    <a:pt x="211175" y="276326"/>
                  </a:moveTo>
                  <a:lnTo>
                    <a:pt x="0" y="276326"/>
                  </a:lnTo>
                  <a:lnTo>
                    <a:pt x="0" y="0"/>
                  </a:lnTo>
                  <a:lnTo>
                    <a:pt x="167208" y="0"/>
                  </a:lnTo>
                  <a:lnTo>
                    <a:pt x="211175" y="43980"/>
                  </a:lnTo>
                  <a:lnTo>
                    <a:pt x="211175" y="276326"/>
                  </a:lnTo>
                  <a:close/>
                </a:path>
              </a:pathLst>
            </a:custGeom>
            <a:ln w="15379">
              <a:solidFill>
                <a:srgbClr val="2130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36121" y="383040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0" y="43967"/>
                  </a:lnTo>
                  <a:lnTo>
                    <a:pt x="43967" y="439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30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8723" y="3884233"/>
              <a:ext cx="266844" cy="23182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316828" y="3839967"/>
              <a:ext cx="208279" cy="273050"/>
            </a:xfrm>
            <a:custGeom>
              <a:avLst/>
              <a:gdLst/>
              <a:ahLst/>
              <a:cxnLst/>
              <a:rect l="l" t="t" r="r" b="b"/>
              <a:pathLst>
                <a:path w="208279" h="273050">
                  <a:moveTo>
                    <a:pt x="208216" y="272440"/>
                  </a:moveTo>
                  <a:lnTo>
                    <a:pt x="0" y="272440"/>
                  </a:lnTo>
                  <a:lnTo>
                    <a:pt x="0" y="0"/>
                  </a:lnTo>
                  <a:lnTo>
                    <a:pt x="164858" y="0"/>
                  </a:lnTo>
                  <a:lnTo>
                    <a:pt x="208216" y="43357"/>
                  </a:lnTo>
                  <a:lnTo>
                    <a:pt x="208216" y="272440"/>
                  </a:lnTo>
                  <a:close/>
                </a:path>
              </a:pathLst>
            </a:custGeom>
            <a:ln w="15163">
              <a:solidFill>
                <a:srgbClr val="2130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81687" y="3839964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0" y="0"/>
                  </a:moveTo>
                  <a:lnTo>
                    <a:pt x="0" y="43357"/>
                  </a:lnTo>
                  <a:lnTo>
                    <a:pt x="43357" y="43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30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56086" y="3900628"/>
              <a:ext cx="125730" cy="163195"/>
            </a:xfrm>
            <a:custGeom>
              <a:avLst/>
              <a:gdLst/>
              <a:ahLst/>
              <a:cxnLst/>
              <a:rect l="l" t="t" r="r" b="b"/>
              <a:pathLst>
                <a:path w="125729" h="163195">
                  <a:moveTo>
                    <a:pt x="0" y="0"/>
                  </a:moveTo>
                  <a:lnTo>
                    <a:pt x="49593" y="0"/>
                  </a:lnTo>
                </a:path>
                <a:path w="125729" h="163195">
                  <a:moveTo>
                    <a:pt x="0" y="26047"/>
                  </a:moveTo>
                  <a:lnTo>
                    <a:pt x="49593" y="26047"/>
                  </a:lnTo>
                </a:path>
                <a:path w="125729" h="163195">
                  <a:moveTo>
                    <a:pt x="76009" y="163067"/>
                  </a:moveTo>
                  <a:lnTo>
                    <a:pt x="125603" y="163067"/>
                  </a:lnTo>
                </a:path>
                <a:path w="125729" h="163195">
                  <a:moveTo>
                    <a:pt x="0" y="65658"/>
                  </a:moveTo>
                  <a:lnTo>
                    <a:pt x="123825" y="65658"/>
                  </a:lnTo>
                </a:path>
                <a:path w="125729" h="163195">
                  <a:moveTo>
                    <a:pt x="0" y="93129"/>
                  </a:moveTo>
                  <a:lnTo>
                    <a:pt x="123825" y="93129"/>
                  </a:lnTo>
                </a:path>
                <a:path w="125729" h="163195">
                  <a:moveTo>
                    <a:pt x="0" y="120611"/>
                  </a:moveTo>
                  <a:lnTo>
                    <a:pt x="123825" y="120611"/>
                  </a:lnTo>
                </a:path>
              </a:pathLst>
            </a:custGeom>
            <a:ln w="15163">
              <a:solidFill>
                <a:srgbClr val="2130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47718" y="3861312"/>
              <a:ext cx="196850" cy="223520"/>
            </a:xfrm>
            <a:custGeom>
              <a:avLst/>
              <a:gdLst/>
              <a:ahLst/>
              <a:cxnLst/>
              <a:rect l="l" t="t" r="r" b="b"/>
              <a:pathLst>
                <a:path w="196850" h="223520">
                  <a:moveTo>
                    <a:pt x="167919" y="0"/>
                  </a:moveTo>
                  <a:lnTo>
                    <a:pt x="161175" y="0"/>
                  </a:lnTo>
                  <a:lnTo>
                    <a:pt x="153725" y="825"/>
                  </a:lnTo>
                  <a:lnTo>
                    <a:pt x="146758" y="3249"/>
                  </a:lnTo>
                  <a:lnTo>
                    <a:pt x="140433" y="7195"/>
                  </a:lnTo>
                  <a:lnTo>
                    <a:pt x="134912" y="12585"/>
                  </a:lnTo>
                  <a:lnTo>
                    <a:pt x="87756" y="69430"/>
                  </a:lnTo>
                  <a:lnTo>
                    <a:pt x="84429" y="72694"/>
                  </a:lnTo>
                  <a:lnTo>
                    <a:pt x="32638" y="134937"/>
                  </a:lnTo>
                  <a:lnTo>
                    <a:pt x="29336" y="140334"/>
                  </a:lnTo>
                  <a:lnTo>
                    <a:pt x="25666" y="149542"/>
                  </a:lnTo>
                  <a:lnTo>
                    <a:pt x="22529" y="156616"/>
                  </a:lnTo>
                  <a:lnTo>
                    <a:pt x="3581" y="200037"/>
                  </a:lnTo>
                  <a:lnTo>
                    <a:pt x="0" y="208292"/>
                  </a:lnTo>
                  <a:lnTo>
                    <a:pt x="2946" y="217157"/>
                  </a:lnTo>
                  <a:lnTo>
                    <a:pt x="13030" y="222351"/>
                  </a:lnTo>
                  <a:lnTo>
                    <a:pt x="15608" y="222986"/>
                  </a:lnTo>
                  <a:lnTo>
                    <a:pt x="21729" y="222986"/>
                  </a:lnTo>
                  <a:lnTo>
                    <a:pt x="25107" y="221894"/>
                  </a:lnTo>
                  <a:lnTo>
                    <a:pt x="83946" y="182625"/>
                  </a:lnTo>
                  <a:lnTo>
                    <a:pt x="85547" y="181190"/>
                  </a:lnTo>
                  <a:lnTo>
                    <a:pt x="113623" y="147573"/>
                  </a:lnTo>
                  <a:lnTo>
                    <a:pt x="71996" y="147573"/>
                  </a:lnTo>
                  <a:lnTo>
                    <a:pt x="67157" y="143408"/>
                  </a:lnTo>
                  <a:lnTo>
                    <a:pt x="135077" y="62255"/>
                  </a:lnTo>
                  <a:lnTo>
                    <a:pt x="184839" y="62255"/>
                  </a:lnTo>
                  <a:lnTo>
                    <a:pt x="190626" y="55321"/>
                  </a:lnTo>
                  <a:lnTo>
                    <a:pt x="192227" y="52857"/>
                  </a:lnTo>
                  <a:lnTo>
                    <a:pt x="193408" y="50380"/>
                  </a:lnTo>
                  <a:lnTo>
                    <a:pt x="195676" y="41821"/>
                  </a:lnTo>
                  <a:lnTo>
                    <a:pt x="160312" y="41821"/>
                  </a:lnTo>
                  <a:lnTo>
                    <a:pt x="158000" y="39496"/>
                  </a:lnTo>
                  <a:lnTo>
                    <a:pt x="155638" y="37528"/>
                  </a:lnTo>
                  <a:lnTo>
                    <a:pt x="158470" y="34137"/>
                  </a:lnTo>
                  <a:lnTo>
                    <a:pt x="160400" y="31953"/>
                  </a:lnTo>
                  <a:lnTo>
                    <a:pt x="195972" y="31953"/>
                  </a:lnTo>
                  <a:lnTo>
                    <a:pt x="195327" y="25850"/>
                  </a:lnTo>
                  <a:lnTo>
                    <a:pt x="189870" y="14637"/>
                  </a:lnTo>
                  <a:lnTo>
                    <a:pt x="180644" y="5892"/>
                  </a:lnTo>
                  <a:lnTo>
                    <a:pt x="174650" y="2031"/>
                  </a:lnTo>
                  <a:lnTo>
                    <a:pt x="167919" y="0"/>
                  </a:lnTo>
                  <a:close/>
                </a:path>
                <a:path w="196850" h="223520">
                  <a:moveTo>
                    <a:pt x="184839" y="62255"/>
                  </a:moveTo>
                  <a:lnTo>
                    <a:pt x="135077" y="62255"/>
                  </a:lnTo>
                  <a:lnTo>
                    <a:pt x="139915" y="66395"/>
                  </a:lnTo>
                  <a:lnTo>
                    <a:pt x="71996" y="147573"/>
                  </a:lnTo>
                  <a:lnTo>
                    <a:pt x="113623" y="147573"/>
                  </a:lnTo>
                  <a:lnTo>
                    <a:pt x="184839" y="62255"/>
                  </a:lnTo>
                  <a:close/>
                </a:path>
                <a:path w="196850" h="223520">
                  <a:moveTo>
                    <a:pt x="195972" y="31953"/>
                  </a:moveTo>
                  <a:lnTo>
                    <a:pt x="162585" y="31953"/>
                  </a:lnTo>
                  <a:lnTo>
                    <a:pt x="163779" y="32753"/>
                  </a:lnTo>
                  <a:lnTo>
                    <a:pt x="165125" y="35991"/>
                  </a:lnTo>
                  <a:lnTo>
                    <a:pt x="164807" y="36499"/>
                  </a:lnTo>
                  <a:lnTo>
                    <a:pt x="162750" y="38900"/>
                  </a:lnTo>
                  <a:lnTo>
                    <a:pt x="160312" y="41821"/>
                  </a:lnTo>
                  <a:lnTo>
                    <a:pt x="195676" y="41821"/>
                  </a:lnTo>
                  <a:lnTo>
                    <a:pt x="196634" y="38207"/>
                  </a:lnTo>
                  <a:lnTo>
                    <a:pt x="195972" y="31953"/>
                  </a:lnTo>
                  <a:close/>
                </a:path>
              </a:pathLst>
            </a:custGeom>
            <a:solidFill>
              <a:srgbClr val="2130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42247" y="3853732"/>
              <a:ext cx="210185" cy="238760"/>
            </a:xfrm>
            <a:custGeom>
              <a:avLst/>
              <a:gdLst/>
              <a:ahLst/>
              <a:cxnLst/>
              <a:rect l="l" t="t" r="r" b="b"/>
              <a:pathLst>
                <a:path w="210185" h="238760">
                  <a:moveTo>
                    <a:pt x="174846" y="0"/>
                  </a:moveTo>
                  <a:lnTo>
                    <a:pt x="166641" y="0"/>
                  </a:lnTo>
                  <a:lnTo>
                    <a:pt x="157521" y="1003"/>
                  </a:lnTo>
                  <a:lnTo>
                    <a:pt x="148999" y="3952"/>
                  </a:lnTo>
                  <a:lnTo>
                    <a:pt x="141276" y="8754"/>
                  </a:lnTo>
                  <a:lnTo>
                    <a:pt x="134548" y="15316"/>
                  </a:lnTo>
                  <a:lnTo>
                    <a:pt x="87355" y="72135"/>
                  </a:lnTo>
                  <a:lnTo>
                    <a:pt x="84612" y="74777"/>
                  </a:lnTo>
                  <a:lnTo>
                    <a:pt x="31780" y="138252"/>
                  </a:lnTo>
                  <a:lnTo>
                    <a:pt x="28072" y="144322"/>
                  </a:lnTo>
                  <a:lnTo>
                    <a:pt x="24059" y="154381"/>
                  </a:lnTo>
                  <a:lnTo>
                    <a:pt x="19105" y="165569"/>
                  </a:lnTo>
                  <a:lnTo>
                    <a:pt x="2100" y="204584"/>
                  </a:lnTo>
                  <a:lnTo>
                    <a:pt x="0" y="213593"/>
                  </a:lnTo>
                  <a:lnTo>
                    <a:pt x="1240" y="222292"/>
                  </a:lnTo>
                  <a:lnTo>
                    <a:pt x="5533" y="229846"/>
                  </a:lnTo>
                  <a:lnTo>
                    <a:pt x="12590" y="235419"/>
                  </a:lnTo>
                  <a:lnTo>
                    <a:pt x="16108" y="237223"/>
                  </a:lnTo>
                  <a:lnTo>
                    <a:pt x="19855" y="238150"/>
                  </a:lnTo>
                  <a:lnTo>
                    <a:pt x="28643" y="238150"/>
                  </a:lnTo>
                  <a:lnTo>
                    <a:pt x="33571" y="236588"/>
                  </a:lnTo>
                  <a:lnTo>
                    <a:pt x="53969" y="222973"/>
                  </a:lnTo>
                  <a:lnTo>
                    <a:pt x="22306" y="222973"/>
                  </a:lnTo>
                  <a:lnTo>
                    <a:pt x="20883" y="222618"/>
                  </a:lnTo>
                  <a:lnTo>
                    <a:pt x="15473" y="219836"/>
                  </a:lnTo>
                  <a:lnTo>
                    <a:pt x="14025" y="215188"/>
                  </a:lnTo>
                  <a:lnTo>
                    <a:pt x="32987" y="171691"/>
                  </a:lnTo>
                  <a:lnTo>
                    <a:pt x="38117" y="160096"/>
                  </a:lnTo>
                  <a:lnTo>
                    <a:pt x="41559" y="151460"/>
                  </a:lnTo>
                  <a:lnTo>
                    <a:pt x="44455" y="146748"/>
                  </a:lnTo>
                  <a:lnTo>
                    <a:pt x="95737" y="85115"/>
                  </a:lnTo>
                  <a:lnTo>
                    <a:pt x="98480" y="82486"/>
                  </a:lnTo>
                  <a:lnTo>
                    <a:pt x="151490" y="18656"/>
                  </a:lnTo>
                  <a:lnTo>
                    <a:pt x="158755" y="15163"/>
                  </a:lnTo>
                  <a:lnTo>
                    <a:pt x="198717" y="15163"/>
                  </a:lnTo>
                  <a:lnTo>
                    <a:pt x="190213" y="7099"/>
                  </a:lnTo>
                  <a:lnTo>
                    <a:pt x="182999" y="2451"/>
                  </a:lnTo>
                  <a:lnTo>
                    <a:pt x="174846" y="0"/>
                  </a:lnTo>
                  <a:close/>
                </a:path>
                <a:path w="210185" h="238760">
                  <a:moveTo>
                    <a:pt x="198717" y="15163"/>
                  </a:moveTo>
                  <a:lnTo>
                    <a:pt x="171925" y="15163"/>
                  </a:lnTo>
                  <a:lnTo>
                    <a:pt x="177246" y="16789"/>
                  </a:lnTo>
                  <a:lnTo>
                    <a:pt x="182008" y="19850"/>
                  </a:lnTo>
                  <a:lnTo>
                    <a:pt x="189243" y="26701"/>
                  </a:lnTo>
                  <a:lnTo>
                    <a:pt x="193527" y="35479"/>
                  </a:lnTo>
                  <a:lnTo>
                    <a:pt x="194564" y="45144"/>
                  </a:lnTo>
                  <a:lnTo>
                    <a:pt x="192054" y="54660"/>
                  </a:lnTo>
                  <a:lnTo>
                    <a:pt x="85653" y="183362"/>
                  </a:lnTo>
                  <a:lnTo>
                    <a:pt x="27614" y="222326"/>
                  </a:lnTo>
                  <a:lnTo>
                    <a:pt x="25659" y="222973"/>
                  </a:lnTo>
                  <a:lnTo>
                    <a:pt x="53969" y="222973"/>
                  </a:lnTo>
                  <a:lnTo>
                    <a:pt x="94213" y="196113"/>
                  </a:lnTo>
                  <a:lnTo>
                    <a:pt x="202303" y="67297"/>
                  </a:lnTo>
                  <a:lnTo>
                    <a:pt x="209591" y="46596"/>
                  </a:lnTo>
                  <a:lnTo>
                    <a:pt x="209502" y="45144"/>
                  </a:lnTo>
                  <a:lnTo>
                    <a:pt x="208056" y="31380"/>
                  </a:lnTo>
                  <a:lnTo>
                    <a:pt x="201427" y="17734"/>
                  </a:lnTo>
                  <a:lnTo>
                    <a:pt x="198717" y="15163"/>
                  </a:lnTo>
                  <a:close/>
                </a:path>
                <a:path w="210185" h="238760">
                  <a:moveTo>
                    <a:pt x="53268" y="166738"/>
                  </a:moveTo>
                  <a:lnTo>
                    <a:pt x="42219" y="192277"/>
                  </a:lnTo>
                  <a:lnTo>
                    <a:pt x="65346" y="176758"/>
                  </a:lnTo>
                  <a:lnTo>
                    <a:pt x="53268" y="166738"/>
                  </a:lnTo>
                  <a:close/>
                </a:path>
                <a:path w="210185" h="238760">
                  <a:moveTo>
                    <a:pt x="139679" y="59080"/>
                  </a:moveTo>
                  <a:lnTo>
                    <a:pt x="61968" y="151904"/>
                  </a:lnTo>
                  <a:lnTo>
                    <a:pt x="64965" y="154381"/>
                  </a:lnTo>
                  <a:lnTo>
                    <a:pt x="76459" y="164287"/>
                  </a:lnTo>
                  <a:lnTo>
                    <a:pt x="78376" y="165874"/>
                  </a:lnTo>
                  <a:lnTo>
                    <a:pt x="156024" y="73075"/>
                  </a:lnTo>
                  <a:lnTo>
                    <a:pt x="151922" y="69608"/>
                  </a:lnTo>
                  <a:lnTo>
                    <a:pt x="139679" y="59080"/>
                  </a:lnTo>
                  <a:close/>
                </a:path>
                <a:path w="210185" h="238760">
                  <a:moveTo>
                    <a:pt x="171137" y="31953"/>
                  </a:moveTo>
                  <a:lnTo>
                    <a:pt x="163987" y="31953"/>
                  </a:lnTo>
                  <a:lnTo>
                    <a:pt x="161498" y="33045"/>
                  </a:lnTo>
                  <a:lnTo>
                    <a:pt x="157497" y="37541"/>
                  </a:lnTo>
                  <a:lnTo>
                    <a:pt x="150449" y="46126"/>
                  </a:lnTo>
                  <a:lnTo>
                    <a:pt x="155910" y="50634"/>
                  </a:lnTo>
                  <a:lnTo>
                    <a:pt x="158615" y="52895"/>
                  </a:lnTo>
                  <a:lnTo>
                    <a:pt x="161193" y="55549"/>
                  </a:lnTo>
                  <a:lnTo>
                    <a:pt x="164876" y="58572"/>
                  </a:lnTo>
                  <a:lnTo>
                    <a:pt x="166743" y="60172"/>
                  </a:lnTo>
                  <a:lnTo>
                    <a:pt x="169630" y="56603"/>
                  </a:lnTo>
                  <a:lnTo>
                    <a:pt x="172356" y="53327"/>
                  </a:lnTo>
                  <a:lnTo>
                    <a:pt x="178097" y="46596"/>
                  </a:lnTo>
                  <a:lnTo>
                    <a:pt x="178579" y="43002"/>
                  </a:lnTo>
                  <a:lnTo>
                    <a:pt x="175074" y="34582"/>
                  </a:lnTo>
                  <a:lnTo>
                    <a:pt x="171137" y="31953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36638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" y="723"/>
            <a:ext cx="10685145" cy="7559675"/>
          </a:xfrm>
          <a:custGeom>
            <a:avLst/>
            <a:gdLst/>
            <a:ahLst/>
            <a:cxnLst/>
            <a:rect l="l" t="t" r="r" b="b"/>
            <a:pathLst>
              <a:path w="10685145" h="7559675">
                <a:moveTo>
                  <a:pt x="10684852" y="0"/>
                </a:moveTo>
                <a:lnTo>
                  <a:pt x="0" y="0"/>
                </a:lnTo>
                <a:lnTo>
                  <a:pt x="0" y="7559281"/>
                </a:lnTo>
                <a:lnTo>
                  <a:pt x="10684852" y="7559281"/>
                </a:lnTo>
                <a:lnTo>
                  <a:pt x="10684852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00192" y="3821241"/>
            <a:ext cx="9156700" cy="3385185"/>
            <a:chOff x="1100192" y="3821241"/>
            <a:chExt cx="9156700" cy="3385185"/>
          </a:xfrm>
        </p:grpSpPr>
        <p:sp>
          <p:nvSpPr>
            <p:cNvPr id="4" name="object 4"/>
            <p:cNvSpPr/>
            <p:nvPr/>
          </p:nvSpPr>
          <p:spPr>
            <a:xfrm>
              <a:off x="1312409" y="4037055"/>
              <a:ext cx="8944610" cy="3169920"/>
            </a:xfrm>
            <a:custGeom>
              <a:avLst/>
              <a:gdLst/>
              <a:ahLst/>
              <a:cxnLst/>
              <a:rect l="l" t="t" r="r" b="b"/>
              <a:pathLst>
                <a:path w="8944610" h="3169920">
                  <a:moveTo>
                    <a:pt x="8944292" y="0"/>
                  </a:moveTo>
                  <a:lnTo>
                    <a:pt x="204965" y="0"/>
                  </a:lnTo>
                  <a:lnTo>
                    <a:pt x="0" y="3169348"/>
                  </a:lnTo>
                  <a:lnTo>
                    <a:pt x="8739314" y="3169348"/>
                  </a:lnTo>
                  <a:lnTo>
                    <a:pt x="8944292" y="0"/>
                  </a:lnTo>
                  <a:close/>
                </a:path>
              </a:pathLst>
            </a:custGeom>
            <a:solidFill>
              <a:srgbClr val="414042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00192" y="3821241"/>
              <a:ext cx="8944610" cy="3169920"/>
            </a:xfrm>
            <a:custGeom>
              <a:avLst/>
              <a:gdLst/>
              <a:ahLst/>
              <a:cxnLst/>
              <a:rect l="l" t="t" r="r" b="b"/>
              <a:pathLst>
                <a:path w="8944610" h="3169920">
                  <a:moveTo>
                    <a:pt x="8944292" y="0"/>
                  </a:moveTo>
                  <a:lnTo>
                    <a:pt x="204965" y="0"/>
                  </a:lnTo>
                  <a:lnTo>
                    <a:pt x="0" y="3169361"/>
                  </a:lnTo>
                  <a:lnTo>
                    <a:pt x="8739314" y="3169361"/>
                  </a:lnTo>
                  <a:lnTo>
                    <a:pt x="8944292" y="0"/>
                  </a:lnTo>
                  <a:close/>
                </a:path>
              </a:pathLst>
            </a:custGeom>
            <a:solidFill>
              <a:srgbClr val="F4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77174" y="8"/>
            <a:ext cx="3306445" cy="3500754"/>
            <a:chOff x="6077174" y="8"/>
            <a:chExt cx="3306445" cy="3500754"/>
          </a:xfrm>
        </p:grpSpPr>
        <p:sp>
          <p:nvSpPr>
            <p:cNvPr id="7" name="object 7"/>
            <p:cNvSpPr/>
            <p:nvPr/>
          </p:nvSpPr>
          <p:spPr>
            <a:xfrm>
              <a:off x="8870536" y="717"/>
              <a:ext cx="513080" cy="1485265"/>
            </a:xfrm>
            <a:custGeom>
              <a:avLst/>
              <a:gdLst/>
              <a:ahLst/>
              <a:cxnLst/>
              <a:rect l="l" t="t" r="r" b="b"/>
              <a:pathLst>
                <a:path w="513079" h="1485265">
                  <a:moveTo>
                    <a:pt x="512813" y="0"/>
                  </a:moveTo>
                  <a:lnTo>
                    <a:pt x="122770" y="0"/>
                  </a:lnTo>
                  <a:lnTo>
                    <a:pt x="0" y="1484871"/>
                  </a:lnTo>
                  <a:lnTo>
                    <a:pt x="390042" y="1484871"/>
                  </a:lnTo>
                  <a:lnTo>
                    <a:pt x="512813" y="0"/>
                  </a:lnTo>
                  <a:close/>
                </a:path>
              </a:pathLst>
            </a:custGeom>
            <a:solidFill>
              <a:srgbClr val="F4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20706" y="8"/>
              <a:ext cx="2272030" cy="3188335"/>
            </a:xfrm>
            <a:custGeom>
              <a:avLst/>
              <a:gdLst/>
              <a:ahLst/>
              <a:cxnLst/>
              <a:rect l="l" t="t" r="r" b="b"/>
              <a:pathLst>
                <a:path w="2272029" h="3188335">
                  <a:moveTo>
                    <a:pt x="2271483" y="0"/>
                  </a:moveTo>
                  <a:lnTo>
                    <a:pt x="258851" y="0"/>
                  </a:lnTo>
                  <a:lnTo>
                    <a:pt x="0" y="3188169"/>
                  </a:lnTo>
                  <a:lnTo>
                    <a:pt x="2012619" y="3188169"/>
                  </a:lnTo>
                  <a:lnTo>
                    <a:pt x="2271483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77174" y="250606"/>
              <a:ext cx="876300" cy="3250565"/>
            </a:xfrm>
            <a:custGeom>
              <a:avLst/>
              <a:gdLst/>
              <a:ahLst/>
              <a:cxnLst/>
              <a:rect l="l" t="t" r="r" b="b"/>
              <a:pathLst>
                <a:path w="876300" h="3250565">
                  <a:moveTo>
                    <a:pt x="876223" y="0"/>
                  </a:moveTo>
                  <a:lnTo>
                    <a:pt x="260883" y="0"/>
                  </a:lnTo>
                  <a:lnTo>
                    <a:pt x="0" y="3249942"/>
                  </a:lnTo>
                  <a:lnTo>
                    <a:pt x="615340" y="3249942"/>
                  </a:lnTo>
                  <a:lnTo>
                    <a:pt x="876223" y="0"/>
                  </a:lnTo>
                  <a:close/>
                </a:path>
              </a:pathLst>
            </a:custGeom>
            <a:solidFill>
              <a:srgbClr val="929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53438" y="8"/>
            <a:ext cx="1897380" cy="1645285"/>
            <a:chOff x="453438" y="8"/>
            <a:chExt cx="1897380" cy="1645285"/>
          </a:xfrm>
        </p:grpSpPr>
        <p:sp>
          <p:nvSpPr>
            <p:cNvPr id="11" name="object 11"/>
            <p:cNvSpPr/>
            <p:nvPr/>
          </p:nvSpPr>
          <p:spPr>
            <a:xfrm>
              <a:off x="453438" y="8"/>
              <a:ext cx="1897380" cy="1645285"/>
            </a:xfrm>
            <a:custGeom>
              <a:avLst/>
              <a:gdLst/>
              <a:ahLst/>
              <a:cxnLst/>
              <a:rect l="l" t="t" r="r" b="b"/>
              <a:pathLst>
                <a:path w="1897380" h="1645285">
                  <a:moveTo>
                    <a:pt x="1897202" y="0"/>
                  </a:moveTo>
                  <a:lnTo>
                    <a:pt x="136474" y="0"/>
                  </a:lnTo>
                  <a:lnTo>
                    <a:pt x="0" y="1645094"/>
                  </a:lnTo>
                  <a:lnTo>
                    <a:pt x="1760728" y="1645094"/>
                  </a:lnTo>
                  <a:lnTo>
                    <a:pt x="1897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7" y="451182"/>
              <a:ext cx="1662669" cy="1053614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510958" y="2043390"/>
            <a:ext cx="3122295" cy="144145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5080">
              <a:lnSpc>
                <a:spcPts val="5000"/>
              </a:lnSpc>
              <a:spcBef>
                <a:spcPts val="1220"/>
              </a:spcBef>
            </a:pPr>
            <a:r>
              <a:rPr sz="5100" spc="-350" dirty="0">
                <a:solidFill>
                  <a:srgbClr val="FFFFFF"/>
                </a:solidFill>
              </a:rPr>
              <a:t>Основные </a:t>
            </a:r>
            <a:r>
              <a:rPr sz="5100" spc="-10" dirty="0">
                <a:solidFill>
                  <a:srgbClr val="FFFFFF"/>
                </a:solidFill>
              </a:rPr>
              <a:t>выводы</a:t>
            </a:r>
            <a:endParaRPr sz="5100"/>
          </a:p>
        </p:txBody>
      </p:sp>
      <p:sp>
        <p:nvSpPr>
          <p:cNvPr id="14" name="object 14"/>
          <p:cNvSpPr txBox="1"/>
          <p:nvPr/>
        </p:nvSpPr>
        <p:spPr>
          <a:xfrm>
            <a:off x="1510953" y="3933869"/>
            <a:ext cx="8220709" cy="2936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685" marR="591820" indent="-273685">
              <a:lnSpc>
                <a:spcPct val="100000"/>
              </a:lnSpc>
              <a:spcBef>
                <a:spcPts val="100"/>
              </a:spcBef>
              <a:buFont typeface="Wingdings 3"/>
              <a:buChar char=""/>
              <a:tabLst>
                <a:tab pos="273685" algn="l"/>
              </a:tabLst>
            </a:pP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Выпуск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75" dirty="0">
                <a:solidFill>
                  <a:srgbClr val="FFFFFF"/>
                </a:solidFill>
                <a:latin typeface="Century Gothic"/>
                <a:cs typeface="Century Gothic"/>
              </a:rPr>
              <a:t>обращение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40" dirty="0">
                <a:solidFill>
                  <a:srgbClr val="FFFFFF"/>
                </a:solidFill>
                <a:latin typeface="Century Gothic"/>
                <a:cs typeface="Century Gothic"/>
              </a:rPr>
              <a:t>фальсифицированного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10" dirty="0">
                <a:solidFill>
                  <a:srgbClr val="FFFFFF"/>
                </a:solidFill>
                <a:latin typeface="Century Gothic"/>
                <a:cs typeface="Century Gothic"/>
              </a:rPr>
              <a:t>кабеля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10" dirty="0" err="1">
                <a:solidFill>
                  <a:srgbClr val="FFFFFF"/>
                </a:solidFill>
                <a:latin typeface="Century Gothic"/>
                <a:cs typeface="Century Gothic"/>
              </a:rPr>
              <a:t>регионах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45" dirty="0">
                <a:solidFill>
                  <a:srgbClr val="FFFFFF"/>
                </a:solidFill>
                <a:latin typeface="Century Gothic"/>
                <a:cs typeface="Century Gothic"/>
              </a:rPr>
              <a:t>России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14" dirty="0">
                <a:solidFill>
                  <a:srgbClr val="FFFFFF"/>
                </a:solidFill>
                <a:latin typeface="Century Gothic"/>
                <a:cs typeface="Century Gothic"/>
              </a:rPr>
              <a:t>приобрел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55" dirty="0">
                <a:solidFill>
                  <a:srgbClr val="FFFFFF"/>
                </a:solidFill>
                <a:latin typeface="Century Gothic"/>
                <a:cs typeface="Century Gothic"/>
              </a:rPr>
              <a:t>системный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65" dirty="0">
                <a:solidFill>
                  <a:srgbClr val="FFFFFF"/>
                </a:solidFill>
                <a:latin typeface="Century Gothic"/>
                <a:cs typeface="Century Gothic"/>
              </a:rPr>
              <a:t>масштабный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характер.</a:t>
            </a:r>
            <a:endParaRPr sz="1900" dirty="0">
              <a:latin typeface="Century Gothic"/>
              <a:cs typeface="Century Gothic"/>
            </a:endParaRPr>
          </a:p>
          <a:p>
            <a:pPr marL="273685" marR="1181735" indent="-273685">
              <a:lnSpc>
                <a:spcPct val="100000"/>
              </a:lnSpc>
              <a:buFont typeface="Wingdings 3"/>
              <a:buChar char=""/>
              <a:tabLst>
                <a:tab pos="273685" algn="l"/>
              </a:tabLst>
            </a:pPr>
            <a:r>
              <a:rPr sz="1900" b="1" spc="-220" dirty="0">
                <a:solidFill>
                  <a:srgbClr val="FFFFFF"/>
                </a:solidFill>
                <a:latin typeface="Century Gothic"/>
                <a:cs typeface="Century Gothic"/>
              </a:rPr>
              <a:t>Система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40" dirty="0">
                <a:solidFill>
                  <a:srgbClr val="FFFFFF"/>
                </a:solidFill>
                <a:latin typeface="Century Gothic"/>
                <a:cs typeface="Century Gothic"/>
              </a:rPr>
              <a:t>государственного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75" dirty="0">
                <a:solidFill>
                  <a:srgbClr val="FFFFFF"/>
                </a:solidFill>
                <a:latin typeface="Century Gothic"/>
                <a:cs typeface="Century Gothic"/>
              </a:rPr>
              <a:t>контроля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65" dirty="0">
                <a:solidFill>
                  <a:srgbClr val="FFFFFF"/>
                </a:solidFill>
                <a:latin typeface="Century Gothic"/>
                <a:cs typeface="Century Gothic"/>
              </a:rPr>
              <a:t>качества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выпускаемой 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кабельной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30" dirty="0">
                <a:solidFill>
                  <a:srgbClr val="FFFFFF"/>
                </a:solidFill>
                <a:latin typeface="Century Gothic"/>
                <a:cs typeface="Century Gothic"/>
              </a:rPr>
              <a:t>электротехнической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продукции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40" dirty="0">
                <a:solidFill>
                  <a:srgbClr val="FFFFFF"/>
                </a:solidFill>
                <a:latin typeface="Century Gothic"/>
                <a:cs typeface="Century Gothic"/>
              </a:rPr>
              <a:t>фактически</a:t>
            </a:r>
            <a:endParaRPr sz="1900" dirty="0">
              <a:latin typeface="Century Gothic"/>
              <a:cs typeface="Century Gothic"/>
            </a:endParaRPr>
          </a:p>
          <a:p>
            <a:pPr marL="304800" marR="963930">
              <a:lnSpc>
                <a:spcPct val="100000"/>
              </a:lnSpc>
            </a:pPr>
            <a:r>
              <a:rPr sz="1900" b="1" spc="-135" dirty="0">
                <a:solidFill>
                  <a:srgbClr val="FFFFFF"/>
                </a:solidFill>
                <a:latin typeface="Century Gothic"/>
                <a:cs typeface="Century Gothic"/>
              </a:rPr>
              <a:t>не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35" dirty="0">
                <a:solidFill>
                  <a:srgbClr val="FFFFFF"/>
                </a:solidFill>
                <a:latin typeface="Century Gothic"/>
                <a:cs typeface="Century Gothic"/>
              </a:rPr>
              <a:t>функционирует.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80" dirty="0">
                <a:solidFill>
                  <a:srgbClr val="FFFFFF"/>
                </a:solidFill>
                <a:latin typeface="Century Gothic"/>
                <a:cs typeface="Century Gothic"/>
              </a:rPr>
              <a:t>(Росстандарт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80" dirty="0">
                <a:solidFill>
                  <a:srgbClr val="FFFFFF"/>
                </a:solidFill>
                <a:latin typeface="Century Gothic"/>
                <a:cs typeface="Century Gothic"/>
              </a:rPr>
              <a:t>лишился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65" dirty="0">
                <a:solidFill>
                  <a:srgbClr val="FFFFFF"/>
                </a:solidFill>
                <a:latin typeface="Century Gothic"/>
                <a:cs typeface="Century Gothic"/>
              </a:rPr>
              <a:t>полномочий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этой </a:t>
            </a:r>
            <a:r>
              <a:rPr sz="1900" b="1" spc="-160" dirty="0">
                <a:solidFill>
                  <a:srgbClr val="FFFFFF"/>
                </a:solidFill>
                <a:latin typeface="Century Gothic"/>
                <a:cs typeface="Century Gothic"/>
              </a:rPr>
              <a:t>области</a:t>
            </a:r>
            <a:r>
              <a:rPr sz="1900" b="1" spc="-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365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900" b="1" spc="-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900" b="1" spc="-11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45" dirty="0">
                <a:solidFill>
                  <a:srgbClr val="FFFFFF"/>
                </a:solidFill>
                <a:latin typeface="Century Gothic"/>
                <a:cs typeface="Century Gothic"/>
              </a:rPr>
              <a:t>июля</a:t>
            </a:r>
            <a:r>
              <a:rPr sz="1900" b="1" spc="-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Century Gothic"/>
                <a:cs typeface="Century Gothic"/>
              </a:rPr>
              <a:t>2021</a:t>
            </a:r>
            <a:r>
              <a:rPr sz="1900" b="1" spc="-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00" dirty="0">
                <a:solidFill>
                  <a:srgbClr val="FFFFFF"/>
                </a:solidFill>
                <a:latin typeface="Century Gothic"/>
                <a:cs typeface="Century Gothic"/>
              </a:rPr>
              <a:t>года,</a:t>
            </a:r>
            <a:r>
              <a:rPr sz="1900" b="1" spc="-11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35" dirty="0">
                <a:solidFill>
                  <a:srgbClr val="FFFFFF"/>
                </a:solidFill>
                <a:latin typeface="Century Gothic"/>
                <a:cs typeface="Century Gothic"/>
              </a:rPr>
              <a:t>Роспотребнадзор</a:t>
            </a:r>
            <a:r>
              <a:rPr sz="1900" b="1" spc="-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35" dirty="0">
                <a:solidFill>
                  <a:srgbClr val="FFFFFF"/>
                </a:solidFill>
                <a:latin typeface="Century Gothic"/>
                <a:cs typeface="Century Gothic"/>
              </a:rPr>
              <a:t>не</a:t>
            </a:r>
            <a:r>
              <a:rPr sz="1900" b="1" spc="-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05" dirty="0">
                <a:solidFill>
                  <a:srgbClr val="FFFFFF"/>
                </a:solidFill>
                <a:latin typeface="Century Gothic"/>
                <a:cs typeface="Century Gothic"/>
              </a:rPr>
              <a:t>располагает</a:t>
            </a:r>
            <a:endParaRPr sz="1900" dirty="0">
              <a:latin typeface="Century Gothic"/>
              <a:cs typeface="Century Gothic"/>
            </a:endParaRPr>
          </a:p>
          <a:p>
            <a:pPr marL="304800">
              <a:lnSpc>
                <a:spcPct val="100000"/>
              </a:lnSpc>
            </a:pPr>
            <a:r>
              <a:rPr sz="1900" b="1" spc="-105" dirty="0">
                <a:solidFill>
                  <a:srgbClr val="FFFFFF"/>
                </a:solidFill>
                <a:latin typeface="Century Gothic"/>
                <a:cs typeface="Century Gothic"/>
              </a:rPr>
              <a:t>возможностями</a:t>
            </a:r>
            <a:r>
              <a:rPr sz="1900" b="1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85" dirty="0">
                <a:solidFill>
                  <a:srgbClr val="FFFFFF"/>
                </a:solidFill>
                <a:latin typeface="Century Gothic"/>
                <a:cs typeface="Century Gothic"/>
              </a:rPr>
              <a:t>воздействия</a:t>
            </a:r>
            <a:r>
              <a:rPr sz="1900" b="1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65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900" b="1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50" dirty="0">
                <a:solidFill>
                  <a:srgbClr val="FFFFFF"/>
                </a:solidFill>
                <a:latin typeface="Century Gothic"/>
                <a:cs typeface="Century Gothic"/>
              </a:rPr>
              <a:t>недобросовестных</a:t>
            </a:r>
            <a:r>
              <a:rPr sz="1900" b="1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55" dirty="0">
                <a:solidFill>
                  <a:srgbClr val="FFFFFF"/>
                </a:solidFill>
                <a:latin typeface="Century Gothic"/>
                <a:cs typeface="Century Gothic"/>
              </a:rPr>
              <a:t>производителей).</a:t>
            </a:r>
            <a:endParaRPr sz="1900" dirty="0">
              <a:latin typeface="Century Gothic"/>
              <a:cs typeface="Century Gothic"/>
            </a:endParaRPr>
          </a:p>
          <a:p>
            <a:pPr marL="273685" marR="349250" indent="-273685">
              <a:lnSpc>
                <a:spcPct val="100000"/>
              </a:lnSpc>
              <a:buFont typeface="Wingdings 3"/>
              <a:buChar char=""/>
              <a:tabLst>
                <a:tab pos="273685" algn="l"/>
              </a:tabLst>
            </a:pPr>
            <a:r>
              <a:rPr lang="ru-RU" sz="1900" b="1" spc="-105" dirty="0">
                <a:solidFill>
                  <a:srgbClr val="FFFFFF"/>
                </a:solidFill>
                <a:latin typeface="Century Gothic"/>
                <a:cs typeface="Century Gothic"/>
              </a:rPr>
              <a:t>Единственным инструментом </a:t>
            </a:r>
            <a:r>
              <a:rPr sz="1900" b="1" spc="-125" dirty="0" err="1">
                <a:solidFill>
                  <a:srgbClr val="FFFFFF"/>
                </a:solidFill>
                <a:latin typeface="Century Gothic"/>
                <a:cs typeface="Century Gothic"/>
              </a:rPr>
              <a:t>борьб</a:t>
            </a:r>
            <a:r>
              <a:rPr lang="ru-RU" sz="1900" b="1" spc="-125" dirty="0">
                <a:solidFill>
                  <a:srgbClr val="FFFFFF"/>
                </a:solidFill>
                <a:latin typeface="Century Gothic"/>
                <a:cs typeface="Century Gothic"/>
              </a:rPr>
              <a:t>ы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365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90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175" dirty="0">
                <a:solidFill>
                  <a:srgbClr val="FFFFFF"/>
                </a:solidFill>
                <a:latin typeface="Century Gothic"/>
                <a:cs typeface="Century Gothic"/>
              </a:rPr>
              <a:t>фальсификатом </a:t>
            </a:r>
            <a:r>
              <a:rPr sz="1900" b="1" spc="-165" dirty="0" err="1">
                <a:solidFill>
                  <a:srgbClr val="FFFFFF"/>
                </a:solidFill>
                <a:latin typeface="Century Gothic"/>
                <a:cs typeface="Century Gothic"/>
              </a:rPr>
              <a:t>фактически</a:t>
            </a:r>
            <a:r>
              <a:rPr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900" b="1" spc="-90" dirty="0">
                <a:solidFill>
                  <a:srgbClr val="FFFFFF"/>
                </a:solidFill>
                <a:latin typeface="Century Gothic"/>
                <a:cs typeface="Century Gothic"/>
              </a:rPr>
              <a:t>остается </a:t>
            </a:r>
            <a:r>
              <a:rPr sz="1900" b="1" spc="-55" dirty="0" err="1">
                <a:solidFill>
                  <a:srgbClr val="FFFFFF"/>
                </a:solidFill>
                <a:latin typeface="Century Gothic"/>
                <a:cs typeface="Century Gothic"/>
              </a:rPr>
              <a:t>общественн</a:t>
            </a:r>
            <a:r>
              <a:rPr lang="ru-RU" sz="1900" b="1" spc="-55" dirty="0" err="1">
                <a:solidFill>
                  <a:srgbClr val="FFFFFF"/>
                </a:solidFill>
                <a:latin typeface="Century Gothic"/>
                <a:cs typeface="Century Gothic"/>
              </a:rPr>
              <a:t>ый</a:t>
            </a:r>
            <a:r>
              <a:rPr sz="1900" b="1" spc="-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900" b="1" spc="-75" dirty="0" err="1">
                <a:solidFill>
                  <a:srgbClr val="FFFFFF"/>
                </a:solidFill>
                <a:latin typeface="Century Gothic"/>
                <a:cs typeface="Century Gothic"/>
              </a:rPr>
              <a:t>контрол</a:t>
            </a:r>
            <a:r>
              <a:rPr lang="ru-RU" sz="1900" b="1" spc="-75" dirty="0">
                <a:solidFill>
                  <a:srgbClr val="FFFFFF"/>
                </a:solidFill>
                <a:latin typeface="Century Gothic"/>
                <a:cs typeface="Century Gothic"/>
              </a:rPr>
              <a:t>ь, осуществляемых отраслевыми объединениями</a:t>
            </a:r>
            <a:r>
              <a:rPr sz="1900" b="1" spc="-75" dirty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endParaRPr sz="19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09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81"/>
                </a:lnTo>
                <a:lnTo>
                  <a:pt x="10693400" y="7559281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0334" y="7239279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2" y="7239279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21738" y="773564"/>
            <a:ext cx="5474335" cy="714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500" spc="-260" dirty="0"/>
              <a:t>Наши</a:t>
            </a:r>
            <a:r>
              <a:rPr sz="4500" spc="-335" dirty="0"/>
              <a:t> </a:t>
            </a:r>
            <a:r>
              <a:rPr sz="4500" spc="-180" dirty="0"/>
              <a:t>предложения:</a:t>
            </a:r>
            <a:endParaRPr sz="4500"/>
          </a:p>
        </p:txBody>
      </p:sp>
      <p:sp>
        <p:nvSpPr>
          <p:cNvPr id="6" name="object 6"/>
          <p:cNvSpPr txBox="1"/>
          <p:nvPr/>
        </p:nvSpPr>
        <p:spPr>
          <a:xfrm>
            <a:off x="2846114" y="2038624"/>
            <a:ext cx="687514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Введение</a:t>
            </a:r>
            <a:r>
              <a:rPr sz="1900" spc="-14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5" dirty="0">
                <a:solidFill>
                  <a:srgbClr val="414042"/>
                </a:solidFill>
                <a:latin typeface="Trebuchet MS"/>
                <a:cs typeface="Trebuchet MS"/>
              </a:rPr>
              <a:t>в</a:t>
            </a:r>
            <a:r>
              <a:rPr sz="1900" spc="-13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5" dirty="0">
                <a:solidFill>
                  <a:srgbClr val="414042"/>
                </a:solidFill>
                <a:latin typeface="Trebuchet MS"/>
                <a:cs typeface="Trebuchet MS"/>
              </a:rPr>
              <a:t>Федеральный</a:t>
            </a:r>
            <a:r>
              <a:rPr sz="1900" spc="-14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5" dirty="0">
                <a:solidFill>
                  <a:srgbClr val="414042"/>
                </a:solidFill>
                <a:latin typeface="Trebuchet MS"/>
                <a:cs typeface="Trebuchet MS"/>
              </a:rPr>
              <a:t>закон</a:t>
            </a:r>
            <a:r>
              <a:rPr sz="1900" spc="-13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0" dirty="0">
                <a:solidFill>
                  <a:srgbClr val="414042"/>
                </a:solidFill>
                <a:latin typeface="Trebuchet MS"/>
                <a:cs typeface="Trebuchet MS"/>
              </a:rPr>
              <a:t>«О</a:t>
            </a:r>
            <a:r>
              <a:rPr sz="1900" spc="-13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техническом</a:t>
            </a:r>
            <a:r>
              <a:rPr sz="1900" spc="-14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регулировании» понятия</a:t>
            </a:r>
            <a:r>
              <a:rPr sz="190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фальсифицированной</a:t>
            </a:r>
            <a:r>
              <a:rPr sz="1900" spc="-9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0" dirty="0">
                <a:solidFill>
                  <a:srgbClr val="414042"/>
                </a:solidFill>
                <a:latin typeface="Trebuchet MS"/>
                <a:cs typeface="Trebuchet MS"/>
              </a:rPr>
              <a:t>промышленной</a:t>
            </a:r>
            <a:r>
              <a:rPr sz="1900" spc="-9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414042"/>
                </a:solidFill>
                <a:latin typeface="Trebuchet MS"/>
                <a:cs typeface="Trebuchet MS"/>
              </a:rPr>
              <a:t>продукции,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установление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5" dirty="0">
                <a:solidFill>
                  <a:srgbClr val="414042"/>
                </a:solidFill>
                <a:latin typeface="Trebuchet MS"/>
                <a:cs typeface="Trebuchet MS"/>
              </a:rPr>
              <a:t>запрета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60" dirty="0">
                <a:solidFill>
                  <a:srgbClr val="414042"/>
                </a:solidFill>
                <a:latin typeface="Trebuchet MS"/>
                <a:cs typeface="Trebuchet MS"/>
              </a:rPr>
              <a:t>на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0" dirty="0">
                <a:solidFill>
                  <a:srgbClr val="414042"/>
                </a:solidFill>
                <a:latin typeface="Trebuchet MS"/>
                <a:cs typeface="Trebuchet MS"/>
              </a:rPr>
              <a:t>ее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35" dirty="0">
                <a:solidFill>
                  <a:srgbClr val="414042"/>
                </a:solidFill>
                <a:latin typeface="Trebuchet MS"/>
                <a:cs typeface="Trebuchet MS"/>
              </a:rPr>
              <a:t>производство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введение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5" dirty="0">
                <a:solidFill>
                  <a:srgbClr val="414042"/>
                </a:solidFill>
                <a:latin typeface="Trebuchet MS"/>
                <a:cs typeface="Trebuchet MS"/>
              </a:rPr>
              <a:t>в</a:t>
            </a:r>
            <a:r>
              <a:rPr sz="1900" spc="-13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414042"/>
                </a:solidFill>
                <a:latin typeface="Trebuchet MS"/>
                <a:cs typeface="Trebuchet MS"/>
              </a:rPr>
              <a:t>оборот,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установление</a:t>
            </a:r>
            <a:r>
              <a:rPr sz="1900" spc="-7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65" dirty="0">
                <a:solidFill>
                  <a:srgbClr val="414042"/>
                </a:solidFill>
                <a:latin typeface="Trebuchet MS"/>
                <a:cs typeface="Trebuchet MS"/>
              </a:rPr>
              <a:t>мер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60" dirty="0">
                <a:solidFill>
                  <a:srgbClr val="414042"/>
                </a:solidFill>
                <a:latin typeface="Trebuchet MS"/>
                <a:cs typeface="Trebuchet MS"/>
              </a:rPr>
              <a:t>административного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414042"/>
                </a:solidFill>
                <a:latin typeface="Trebuchet MS"/>
                <a:cs typeface="Trebuchet MS"/>
              </a:rPr>
              <a:t>воздействия.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46114" y="3486424"/>
            <a:ext cx="725170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Придание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5" dirty="0">
                <a:solidFill>
                  <a:srgbClr val="414042"/>
                </a:solidFill>
                <a:latin typeface="Trebuchet MS"/>
                <a:cs typeface="Trebuchet MS"/>
              </a:rPr>
              <a:t>обязательного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80" dirty="0">
                <a:solidFill>
                  <a:srgbClr val="414042"/>
                </a:solidFill>
                <a:latin typeface="Trebuchet MS"/>
                <a:cs typeface="Trebuchet MS"/>
              </a:rPr>
              <a:t>статуса</a:t>
            </a:r>
            <a:r>
              <a:rPr sz="190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0" dirty="0">
                <a:solidFill>
                  <a:srgbClr val="414042"/>
                </a:solidFill>
                <a:latin typeface="Trebuchet MS"/>
                <a:cs typeface="Trebuchet MS"/>
              </a:rPr>
              <a:t>процедуре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проведения</a:t>
            </a:r>
            <a:r>
              <a:rPr sz="190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414042"/>
                </a:solidFill>
                <a:latin typeface="Trebuchet MS"/>
                <a:cs typeface="Trebuchet MS"/>
              </a:rPr>
              <a:t>входного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контроля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6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строительной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0" dirty="0">
                <a:solidFill>
                  <a:srgbClr val="414042"/>
                </a:solidFill>
                <a:latin typeface="Trebuchet MS"/>
                <a:cs typeface="Trebuchet MS"/>
              </a:rPr>
              <a:t>продукции</a:t>
            </a:r>
            <a:r>
              <a:rPr sz="1900" spc="-1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регламентация</a:t>
            </a:r>
            <a:r>
              <a:rPr sz="1900" spc="-100" dirty="0">
                <a:solidFill>
                  <a:srgbClr val="414042"/>
                </a:solidFill>
                <a:latin typeface="Trebuchet MS"/>
                <a:cs typeface="Trebuchet MS"/>
              </a:rPr>
              <a:t> ее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5" dirty="0">
                <a:solidFill>
                  <a:srgbClr val="414042"/>
                </a:solidFill>
                <a:latin typeface="Trebuchet MS"/>
                <a:cs typeface="Trebuchet MS"/>
              </a:rPr>
              <a:t>проведения.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46114" y="4355104"/>
            <a:ext cx="6550659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spc="-55" dirty="0">
                <a:solidFill>
                  <a:srgbClr val="414042"/>
                </a:solidFill>
                <a:latin typeface="Trebuchet MS"/>
                <a:cs typeface="Trebuchet MS"/>
              </a:rPr>
              <a:t>Разработка</a:t>
            </a:r>
            <a:r>
              <a:rPr sz="1900" spc="-11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и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утверждение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перечня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60" dirty="0">
                <a:solidFill>
                  <a:srgbClr val="414042"/>
                </a:solidFill>
                <a:latin typeface="Trebuchet MS"/>
                <a:cs typeface="Trebuchet MS"/>
              </a:rPr>
              <a:t>методов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65" dirty="0">
                <a:solidFill>
                  <a:srgbClr val="414042"/>
                </a:solidFill>
                <a:latin typeface="Trebuchet MS"/>
                <a:cs typeface="Trebuchet MS"/>
              </a:rPr>
              <a:t>экспресс-</a:t>
            </a:r>
            <a:r>
              <a:rPr sz="1900" spc="-35" dirty="0">
                <a:solidFill>
                  <a:srgbClr val="414042"/>
                </a:solidFill>
                <a:latin typeface="Trebuchet MS"/>
                <a:cs typeface="Trebuchet MS"/>
              </a:rPr>
              <a:t>оценки </a:t>
            </a:r>
            <a:r>
              <a:rPr sz="1900" spc="-75" dirty="0">
                <a:solidFill>
                  <a:srgbClr val="414042"/>
                </a:solidFill>
                <a:latin typeface="Trebuchet MS"/>
                <a:cs typeface="Trebuchet MS"/>
              </a:rPr>
              <a:t>качества</a:t>
            </a:r>
            <a:r>
              <a:rPr sz="1900" spc="-11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60" dirty="0">
                <a:solidFill>
                  <a:srgbClr val="414042"/>
                </a:solidFill>
                <a:latin typeface="Trebuchet MS"/>
                <a:cs typeface="Trebuchet MS"/>
              </a:rPr>
              <a:t>строительной</a:t>
            </a:r>
            <a:r>
              <a:rPr sz="1900" spc="-11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0" dirty="0">
                <a:solidFill>
                  <a:srgbClr val="414042"/>
                </a:solidFill>
                <a:latin typeface="Trebuchet MS"/>
                <a:cs typeface="Trebuchet MS"/>
              </a:rPr>
              <a:t>продукции</a:t>
            </a:r>
            <a:r>
              <a:rPr sz="1900" spc="-10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dirty="0">
                <a:solidFill>
                  <a:srgbClr val="414042"/>
                </a:solidFill>
                <a:latin typeface="Trebuchet MS"/>
                <a:cs typeface="Trebuchet MS"/>
              </a:rPr>
              <a:t>по</a:t>
            </a:r>
            <a:r>
              <a:rPr sz="1900" spc="-11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75" dirty="0">
                <a:solidFill>
                  <a:srgbClr val="414042"/>
                </a:solidFill>
                <a:latin typeface="Trebuchet MS"/>
                <a:cs typeface="Trebuchet MS"/>
              </a:rPr>
              <a:t>каждой</a:t>
            </a:r>
            <a:r>
              <a:rPr sz="1900" spc="-11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414042"/>
                </a:solidFill>
                <a:latin typeface="Trebuchet MS"/>
                <a:cs typeface="Trebuchet MS"/>
              </a:rPr>
              <a:t>номенклатуре.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6114" y="5121390"/>
            <a:ext cx="6273800" cy="89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900" spc="-80" dirty="0">
                <a:solidFill>
                  <a:srgbClr val="414042"/>
                </a:solidFill>
                <a:latin typeface="Trebuchet MS"/>
                <a:cs typeface="Trebuchet MS"/>
              </a:rPr>
              <a:t>Закрепление</a:t>
            </a:r>
            <a:r>
              <a:rPr sz="1900" spc="-5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40" dirty="0">
                <a:solidFill>
                  <a:srgbClr val="414042"/>
                </a:solidFill>
                <a:latin typeface="Trebuchet MS"/>
                <a:cs typeface="Trebuchet MS"/>
              </a:rPr>
              <a:t>полномочий</a:t>
            </a:r>
            <a:r>
              <a:rPr sz="1900" spc="-5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70" dirty="0">
                <a:solidFill>
                  <a:srgbClr val="414042"/>
                </a:solidFill>
                <a:latin typeface="Trebuchet MS"/>
                <a:cs typeface="Trebuchet MS"/>
              </a:rPr>
              <a:t>Росстандарта</a:t>
            </a:r>
            <a:r>
              <a:rPr sz="1900" spc="-5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30" dirty="0">
                <a:solidFill>
                  <a:srgbClr val="414042"/>
                </a:solidFill>
                <a:latin typeface="Trebuchet MS"/>
                <a:cs typeface="Trebuchet MS"/>
              </a:rPr>
              <a:t>по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 осуществлению </a:t>
            </a:r>
            <a:r>
              <a:rPr sz="1900" spc="-60" dirty="0">
                <a:solidFill>
                  <a:srgbClr val="414042"/>
                </a:solidFill>
                <a:latin typeface="Trebuchet MS"/>
                <a:cs typeface="Trebuchet MS"/>
              </a:rPr>
              <a:t>государственного</a:t>
            </a:r>
            <a:r>
              <a:rPr sz="1900" spc="-2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контроля</a:t>
            </a:r>
            <a:r>
              <a:rPr sz="1900" spc="-5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45" dirty="0">
                <a:solidFill>
                  <a:srgbClr val="414042"/>
                </a:solidFill>
                <a:latin typeface="Trebuchet MS"/>
                <a:cs typeface="Trebuchet MS"/>
              </a:rPr>
              <a:t>за</a:t>
            </a:r>
            <a:r>
              <a:rPr sz="190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85" dirty="0">
                <a:solidFill>
                  <a:srgbClr val="414042"/>
                </a:solidFill>
                <a:latin typeface="Trebuchet MS"/>
                <a:cs typeface="Trebuchet MS"/>
              </a:rPr>
              <a:t>соблюдением</a:t>
            </a:r>
            <a:r>
              <a:rPr sz="1900" spc="-1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35" dirty="0">
                <a:solidFill>
                  <a:srgbClr val="414042"/>
                </a:solidFill>
                <a:latin typeface="Trebuchet MS"/>
                <a:cs typeface="Trebuchet MS"/>
              </a:rPr>
              <a:t>обязательных </a:t>
            </a:r>
            <a:r>
              <a:rPr sz="1900" spc="-50" dirty="0">
                <a:solidFill>
                  <a:srgbClr val="414042"/>
                </a:solidFill>
                <a:latin typeface="Trebuchet MS"/>
                <a:cs typeface="Trebuchet MS"/>
              </a:rPr>
              <a:t>требований</a:t>
            </a:r>
            <a:r>
              <a:rPr sz="1900" spc="-80" dirty="0">
                <a:solidFill>
                  <a:srgbClr val="414042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414042"/>
                </a:solidFill>
                <a:latin typeface="Trebuchet MS"/>
                <a:cs typeface="Trebuchet MS"/>
              </a:rPr>
              <a:t>стандартов.</a:t>
            </a:r>
            <a:endParaRPr sz="19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7965" y="6177236"/>
            <a:ext cx="7529786" cy="88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900" spc="-85" dirty="0">
                <a:solidFill>
                  <a:srgbClr val="414042"/>
                </a:solidFill>
                <a:latin typeface="Trebuchet MS"/>
                <a:cs typeface="Trebuchet MS"/>
              </a:rPr>
              <a:t>Формирование на базе информационных ресурсов Минстроя России перечней недобросовестных производителей и поставщиков кабеля (на основе материалов </a:t>
            </a:r>
            <a:r>
              <a:rPr lang="ru-RU" sz="1900" spc="-85">
                <a:solidFill>
                  <a:srgbClr val="414042"/>
                </a:solidFill>
                <a:latin typeface="Trebuchet MS"/>
                <a:cs typeface="Trebuchet MS"/>
              </a:rPr>
              <a:t>общественного контроля НОСТРОЙ </a:t>
            </a:r>
            <a:r>
              <a:rPr lang="ru-RU" sz="1900" spc="-85" dirty="0">
                <a:solidFill>
                  <a:srgbClr val="414042"/>
                </a:solidFill>
                <a:latin typeface="Trebuchet MS"/>
                <a:cs typeface="Trebuchet MS"/>
              </a:rPr>
              <a:t>и НОПСМ) </a:t>
            </a:r>
            <a:endParaRPr sz="1900" dirty="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3444" y="8"/>
            <a:ext cx="1897380" cy="1640839"/>
            <a:chOff x="453444" y="8"/>
            <a:chExt cx="1897380" cy="1640839"/>
          </a:xfrm>
        </p:grpSpPr>
        <p:sp>
          <p:nvSpPr>
            <p:cNvPr id="12" name="object 12"/>
            <p:cNvSpPr/>
            <p:nvPr/>
          </p:nvSpPr>
          <p:spPr>
            <a:xfrm>
              <a:off x="453444" y="8"/>
              <a:ext cx="1897380" cy="1640839"/>
            </a:xfrm>
            <a:custGeom>
              <a:avLst/>
              <a:gdLst/>
              <a:ahLst/>
              <a:cxnLst/>
              <a:rect l="l" t="t" r="r" b="b"/>
              <a:pathLst>
                <a:path w="1897380" h="1640839">
                  <a:moveTo>
                    <a:pt x="1896795" y="0"/>
                  </a:moveTo>
                  <a:lnTo>
                    <a:pt x="136067" y="0"/>
                  </a:lnTo>
                  <a:lnTo>
                    <a:pt x="0" y="1640255"/>
                  </a:lnTo>
                  <a:lnTo>
                    <a:pt x="1760715" y="1640255"/>
                  </a:lnTo>
                  <a:lnTo>
                    <a:pt x="18967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491" y="446354"/>
              <a:ext cx="1662675" cy="1053608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1983295" y="2151359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39" h="612139">
                <a:moveTo>
                  <a:pt x="305993" y="0"/>
                </a:moveTo>
                <a:lnTo>
                  <a:pt x="256362" y="4005"/>
                </a:lnTo>
                <a:lnTo>
                  <a:pt x="209279" y="15600"/>
                </a:lnTo>
                <a:lnTo>
                  <a:pt x="165376" y="34156"/>
                </a:lnTo>
                <a:lnTo>
                  <a:pt x="125281" y="59042"/>
                </a:lnTo>
                <a:lnTo>
                  <a:pt x="89627" y="89628"/>
                </a:lnTo>
                <a:lnTo>
                  <a:pt x="59041" y="125284"/>
                </a:lnTo>
                <a:lnTo>
                  <a:pt x="34156" y="165380"/>
                </a:lnTo>
                <a:lnTo>
                  <a:pt x="15600" y="209286"/>
                </a:lnTo>
                <a:lnTo>
                  <a:pt x="4005" y="256371"/>
                </a:lnTo>
                <a:lnTo>
                  <a:pt x="0" y="306006"/>
                </a:lnTo>
                <a:lnTo>
                  <a:pt x="4005" y="355641"/>
                </a:lnTo>
                <a:lnTo>
                  <a:pt x="15600" y="402726"/>
                </a:lnTo>
                <a:lnTo>
                  <a:pt x="34156" y="446632"/>
                </a:lnTo>
                <a:lnTo>
                  <a:pt x="59041" y="486728"/>
                </a:lnTo>
                <a:lnTo>
                  <a:pt x="89627" y="522384"/>
                </a:lnTo>
                <a:lnTo>
                  <a:pt x="125281" y="552970"/>
                </a:lnTo>
                <a:lnTo>
                  <a:pt x="165376" y="577856"/>
                </a:lnTo>
                <a:lnTo>
                  <a:pt x="209279" y="596412"/>
                </a:lnTo>
                <a:lnTo>
                  <a:pt x="256362" y="608007"/>
                </a:lnTo>
                <a:lnTo>
                  <a:pt x="305993" y="612013"/>
                </a:lnTo>
                <a:lnTo>
                  <a:pt x="355628" y="608007"/>
                </a:lnTo>
                <a:lnTo>
                  <a:pt x="402714" y="596412"/>
                </a:lnTo>
                <a:lnTo>
                  <a:pt x="446619" y="577856"/>
                </a:lnTo>
                <a:lnTo>
                  <a:pt x="486715" y="552970"/>
                </a:lnTo>
                <a:lnTo>
                  <a:pt x="522371" y="522384"/>
                </a:lnTo>
                <a:lnTo>
                  <a:pt x="552957" y="486728"/>
                </a:lnTo>
                <a:lnTo>
                  <a:pt x="577843" y="446632"/>
                </a:lnTo>
                <a:lnTo>
                  <a:pt x="596399" y="402726"/>
                </a:lnTo>
                <a:lnTo>
                  <a:pt x="607995" y="355641"/>
                </a:lnTo>
                <a:lnTo>
                  <a:pt x="612000" y="306006"/>
                </a:lnTo>
                <a:lnTo>
                  <a:pt x="607995" y="256371"/>
                </a:lnTo>
                <a:lnTo>
                  <a:pt x="596399" y="209286"/>
                </a:lnTo>
                <a:lnTo>
                  <a:pt x="577843" y="165380"/>
                </a:lnTo>
                <a:lnTo>
                  <a:pt x="552957" y="125284"/>
                </a:lnTo>
                <a:lnTo>
                  <a:pt x="522371" y="89628"/>
                </a:lnTo>
                <a:lnTo>
                  <a:pt x="486715" y="59042"/>
                </a:lnTo>
                <a:lnTo>
                  <a:pt x="446619" y="34156"/>
                </a:lnTo>
                <a:lnTo>
                  <a:pt x="402714" y="15600"/>
                </a:lnTo>
                <a:lnTo>
                  <a:pt x="355628" y="4005"/>
                </a:lnTo>
                <a:lnTo>
                  <a:pt x="305993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95897" y="2239217"/>
            <a:ext cx="18732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b="1" spc="10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225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83295" y="3153084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39" h="612139">
                <a:moveTo>
                  <a:pt x="305993" y="0"/>
                </a:moveTo>
                <a:lnTo>
                  <a:pt x="256362" y="4004"/>
                </a:lnTo>
                <a:lnTo>
                  <a:pt x="209279" y="15599"/>
                </a:lnTo>
                <a:lnTo>
                  <a:pt x="165376" y="34154"/>
                </a:lnTo>
                <a:lnTo>
                  <a:pt x="125281" y="59038"/>
                </a:lnTo>
                <a:lnTo>
                  <a:pt x="89627" y="89623"/>
                </a:lnTo>
                <a:lnTo>
                  <a:pt x="59041" y="125279"/>
                </a:lnTo>
                <a:lnTo>
                  <a:pt x="34156" y="165374"/>
                </a:lnTo>
                <a:lnTo>
                  <a:pt x="15600" y="209281"/>
                </a:lnTo>
                <a:lnTo>
                  <a:pt x="4005" y="256368"/>
                </a:lnTo>
                <a:lnTo>
                  <a:pt x="0" y="306006"/>
                </a:lnTo>
                <a:lnTo>
                  <a:pt x="4005" y="355641"/>
                </a:lnTo>
                <a:lnTo>
                  <a:pt x="15600" y="402726"/>
                </a:lnTo>
                <a:lnTo>
                  <a:pt x="34156" y="446632"/>
                </a:lnTo>
                <a:lnTo>
                  <a:pt x="59041" y="486728"/>
                </a:lnTo>
                <a:lnTo>
                  <a:pt x="89627" y="522384"/>
                </a:lnTo>
                <a:lnTo>
                  <a:pt x="125281" y="552970"/>
                </a:lnTo>
                <a:lnTo>
                  <a:pt x="165376" y="577856"/>
                </a:lnTo>
                <a:lnTo>
                  <a:pt x="209279" y="596412"/>
                </a:lnTo>
                <a:lnTo>
                  <a:pt x="256362" y="608007"/>
                </a:lnTo>
                <a:lnTo>
                  <a:pt x="305993" y="612013"/>
                </a:lnTo>
                <a:lnTo>
                  <a:pt x="355628" y="608007"/>
                </a:lnTo>
                <a:lnTo>
                  <a:pt x="402714" y="596412"/>
                </a:lnTo>
                <a:lnTo>
                  <a:pt x="446619" y="577856"/>
                </a:lnTo>
                <a:lnTo>
                  <a:pt x="486715" y="552970"/>
                </a:lnTo>
                <a:lnTo>
                  <a:pt x="522371" y="522384"/>
                </a:lnTo>
                <a:lnTo>
                  <a:pt x="552957" y="486728"/>
                </a:lnTo>
                <a:lnTo>
                  <a:pt x="577843" y="446632"/>
                </a:lnTo>
                <a:lnTo>
                  <a:pt x="596399" y="402726"/>
                </a:lnTo>
                <a:lnTo>
                  <a:pt x="607995" y="355641"/>
                </a:lnTo>
                <a:lnTo>
                  <a:pt x="612000" y="306006"/>
                </a:lnTo>
                <a:lnTo>
                  <a:pt x="607995" y="256368"/>
                </a:lnTo>
                <a:lnTo>
                  <a:pt x="596399" y="209281"/>
                </a:lnTo>
                <a:lnTo>
                  <a:pt x="577843" y="165374"/>
                </a:lnTo>
                <a:lnTo>
                  <a:pt x="552957" y="125279"/>
                </a:lnTo>
                <a:lnTo>
                  <a:pt x="522371" y="89623"/>
                </a:lnTo>
                <a:lnTo>
                  <a:pt x="486715" y="59038"/>
                </a:lnTo>
                <a:lnTo>
                  <a:pt x="446619" y="34154"/>
                </a:lnTo>
                <a:lnTo>
                  <a:pt x="402714" y="15599"/>
                </a:lnTo>
                <a:lnTo>
                  <a:pt x="355628" y="4004"/>
                </a:lnTo>
                <a:lnTo>
                  <a:pt x="305993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95897" y="3240929"/>
            <a:ext cx="18732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b="1" spc="10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25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83295" y="4154809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39" h="612139">
                <a:moveTo>
                  <a:pt x="305993" y="0"/>
                </a:moveTo>
                <a:lnTo>
                  <a:pt x="256362" y="4004"/>
                </a:lnTo>
                <a:lnTo>
                  <a:pt x="209279" y="15599"/>
                </a:lnTo>
                <a:lnTo>
                  <a:pt x="165376" y="34153"/>
                </a:lnTo>
                <a:lnTo>
                  <a:pt x="125281" y="59038"/>
                </a:lnTo>
                <a:lnTo>
                  <a:pt x="89627" y="89622"/>
                </a:lnTo>
                <a:lnTo>
                  <a:pt x="59041" y="125276"/>
                </a:lnTo>
                <a:lnTo>
                  <a:pt x="34156" y="165370"/>
                </a:lnTo>
                <a:lnTo>
                  <a:pt x="15600" y="209274"/>
                </a:lnTo>
                <a:lnTo>
                  <a:pt x="4005" y="256359"/>
                </a:lnTo>
                <a:lnTo>
                  <a:pt x="0" y="305993"/>
                </a:lnTo>
                <a:lnTo>
                  <a:pt x="4005" y="355631"/>
                </a:lnTo>
                <a:lnTo>
                  <a:pt x="15600" y="402718"/>
                </a:lnTo>
                <a:lnTo>
                  <a:pt x="34156" y="446625"/>
                </a:lnTo>
                <a:lnTo>
                  <a:pt x="59041" y="486721"/>
                </a:lnTo>
                <a:lnTo>
                  <a:pt x="89627" y="522376"/>
                </a:lnTo>
                <a:lnTo>
                  <a:pt x="125281" y="552961"/>
                </a:lnTo>
                <a:lnTo>
                  <a:pt x="165376" y="577846"/>
                </a:lnTo>
                <a:lnTo>
                  <a:pt x="209279" y="596400"/>
                </a:lnTo>
                <a:lnTo>
                  <a:pt x="256362" y="607995"/>
                </a:lnTo>
                <a:lnTo>
                  <a:pt x="305993" y="612000"/>
                </a:lnTo>
                <a:lnTo>
                  <a:pt x="355628" y="607995"/>
                </a:lnTo>
                <a:lnTo>
                  <a:pt x="402714" y="596400"/>
                </a:lnTo>
                <a:lnTo>
                  <a:pt x="446619" y="577846"/>
                </a:lnTo>
                <a:lnTo>
                  <a:pt x="486715" y="552961"/>
                </a:lnTo>
                <a:lnTo>
                  <a:pt x="522371" y="522376"/>
                </a:lnTo>
                <a:lnTo>
                  <a:pt x="552957" y="486721"/>
                </a:lnTo>
                <a:lnTo>
                  <a:pt x="577843" y="446625"/>
                </a:lnTo>
                <a:lnTo>
                  <a:pt x="596399" y="402718"/>
                </a:lnTo>
                <a:lnTo>
                  <a:pt x="607995" y="355631"/>
                </a:lnTo>
                <a:lnTo>
                  <a:pt x="612000" y="305993"/>
                </a:lnTo>
                <a:lnTo>
                  <a:pt x="607995" y="256359"/>
                </a:lnTo>
                <a:lnTo>
                  <a:pt x="596399" y="209274"/>
                </a:lnTo>
                <a:lnTo>
                  <a:pt x="577843" y="165370"/>
                </a:lnTo>
                <a:lnTo>
                  <a:pt x="552957" y="125276"/>
                </a:lnTo>
                <a:lnTo>
                  <a:pt x="522371" y="89622"/>
                </a:lnTo>
                <a:lnTo>
                  <a:pt x="486715" y="59038"/>
                </a:lnTo>
                <a:lnTo>
                  <a:pt x="446619" y="34153"/>
                </a:lnTo>
                <a:lnTo>
                  <a:pt x="402714" y="15599"/>
                </a:lnTo>
                <a:lnTo>
                  <a:pt x="355628" y="4004"/>
                </a:lnTo>
                <a:lnTo>
                  <a:pt x="305993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195897" y="4242654"/>
            <a:ext cx="18732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b="1" spc="10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endParaRPr sz="225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83295" y="5156522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39" h="612139">
                <a:moveTo>
                  <a:pt x="305993" y="0"/>
                </a:moveTo>
                <a:lnTo>
                  <a:pt x="256362" y="4005"/>
                </a:lnTo>
                <a:lnTo>
                  <a:pt x="209279" y="15600"/>
                </a:lnTo>
                <a:lnTo>
                  <a:pt x="165376" y="34156"/>
                </a:lnTo>
                <a:lnTo>
                  <a:pt x="125281" y="59042"/>
                </a:lnTo>
                <a:lnTo>
                  <a:pt x="89627" y="89628"/>
                </a:lnTo>
                <a:lnTo>
                  <a:pt x="59041" y="125284"/>
                </a:lnTo>
                <a:lnTo>
                  <a:pt x="34156" y="165380"/>
                </a:lnTo>
                <a:lnTo>
                  <a:pt x="15600" y="209286"/>
                </a:lnTo>
                <a:lnTo>
                  <a:pt x="4005" y="256371"/>
                </a:lnTo>
                <a:lnTo>
                  <a:pt x="0" y="306006"/>
                </a:lnTo>
                <a:lnTo>
                  <a:pt x="4005" y="355644"/>
                </a:lnTo>
                <a:lnTo>
                  <a:pt x="15600" y="402731"/>
                </a:lnTo>
                <a:lnTo>
                  <a:pt x="34156" y="446638"/>
                </a:lnTo>
                <a:lnTo>
                  <a:pt x="59041" y="486733"/>
                </a:lnTo>
                <a:lnTo>
                  <a:pt x="89627" y="522389"/>
                </a:lnTo>
                <a:lnTo>
                  <a:pt x="125281" y="552974"/>
                </a:lnTo>
                <a:lnTo>
                  <a:pt x="165376" y="577858"/>
                </a:lnTo>
                <a:lnTo>
                  <a:pt x="209279" y="596413"/>
                </a:lnTo>
                <a:lnTo>
                  <a:pt x="256362" y="608008"/>
                </a:lnTo>
                <a:lnTo>
                  <a:pt x="305993" y="612012"/>
                </a:lnTo>
                <a:lnTo>
                  <a:pt x="355628" y="608008"/>
                </a:lnTo>
                <a:lnTo>
                  <a:pt x="402714" y="596413"/>
                </a:lnTo>
                <a:lnTo>
                  <a:pt x="446619" y="577858"/>
                </a:lnTo>
                <a:lnTo>
                  <a:pt x="486715" y="552974"/>
                </a:lnTo>
                <a:lnTo>
                  <a:pt x="522371" y="522389"/>
                </a:lnTo>
                <a:lnTo>
                  <a:pt x="552957" y="486733"/>
                </a:lnTo>
                <a:lnTo>
                  <a:pt x="577843" y="446638"/>
                </a:lnTo>
                <a:lnTo>
                  <a:pt x="596399" y="402731"/>
                </a:lnTo>
                <a:lnTo>
                  <a:pt x="607995" y="355644"/>
                </a:lnTo>
                <a:lnTo>
                  <a:pt x="612000" y="306006"/>
                </a:lnTo>
                <a:lnTo>
                  <a:pt x="607995" y="256371"/>
                </a:lnTo>
                <a:lnTo>
                  <a:pt x="596399" y="209286"/>
                </a:lnTo>
                <a:lnTo>
                  <a:pt x="577843" y="165380"/>
                </a:lnTo>
                <a:lnTo>
                  <a:pt x="552957" y="125284"/>
                </a:lnTo>
                <a:lnTo>
                  <a:pt x="522371" y="89628"/>
                </a:lnTo>
                <a:lnTo>
                  <a:pt x="486715" y="59042"/>
                </a:lnTo>
                <a:lnTo>
                  <a:pt x="446619" y="34156"/>
                </a:lnTo>
                <a:lnTo>
                  <a:pt x="402714" y="15600"/>
                </a:lnTo>
                <a:lnTo>
                  <a:pt x="355628" y="4005"/>
                </a:lnTo>
                <a:lnTo>
                  <a:pt x="305993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95897" y="5244378"/>
            <a:ext cx="18732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b="1" spc="10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225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983295" y="6158246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39" h="612140">
                <a:moveTo>
                  <a:pt x="305993" y="0"/>
                </a:moveTo>
                <a:lnTo>
                  <a:pt x="256362" y="4005"/>
                </a:lnTo>
                <a:lnTo>
                  <a:pt x="209279" y="15600"/>
                </a:lnTo>
                <a:lnTo>
                  <a:pt x="165376" y="34156"/>
                </a:lnTo>
                <a:lnTo>
                  <a:pt x="125281" y="59042"/>
                </a:lnTo>
                <a:lnTo>
                  <a:pt x="89627" y="89628"/>
                </a:lnTo>
                <a:lnTo>
                  <a:pt x="59041" y="125284"/>
                </a:lnTo>
                <a:lnTo>
                  <a:pt x="34156" y="165380"/>
                </a:lnTo>
                <a:lnTo>
                  <a:pt x="15600" y="209286"/>
                </a:lnTo>
                <a:lnTo>
                  <a:pt x="4005" y="256371"/>
                </a:lnTo>
                <a:lnTo>
                  <a:pt x="0" y="306006"/>
                </a:lnTo>
                <a:lnTo>
                  <a:pt x="4005" y="355641"/>
                </a:lnTo>
                <a:lnTo>
                  <a:pt x="15600" y="402726"/>
                </a:lnTo>
                <a:lnTo>
                  <a:pt x="34156" y="446632"/>
                </a:lnTo>
                <a:lnTo>
                  <a:pt x="59041" y="486728"/>
                </a:lnTo>
                <a:lnTo>
                  <a:pt x="89627" y="522384"/>
                </a:lnTo>
                <a:lnTo>
                  <a:pt x="125281" y="552970"/>
                </a:lnTo>
                <a:lnTo>
                  <a:pt x="165376" y="577856"/>
                </a:lnTo>
                <a:lnTo>
                  <a:pt x="209279" y="596412"/>
                </a:lnTo>
                <a:lnTo>
                  <a:pt x="256362" y="608007"/>
                </a:lnTo>
                <a:lnTo>
                  <a:pt x="305993" y="612013"/>
                </a:lnTo>
                <a:lnTo>
                  <a:pt x="355628" y="608007"/>
                </a:lnTo>
                <a:lnTo>
                  <a:pt x="402714" y="596412"/>
                </a:lnTo>
                <a:lnTo>
                  <a:pt x="446619" y="577856"/>
                </a:lnTo>
                <a:lnTo>
                  <a:pt x="486715" y="552970"/>
                </a:lnTo>
                <a:lnTo>
                  <a:pt x="522371" y="522384"/>
                </a:lnTo>
                <a:lnTo>
                  <a:pt x="552957" y="486728"/>
                </a:lnTo>
                <a:lnTo>
                  <a:pt x="577843" y="446632"/>
                </a:lnTo>
                <a:lnTo>
                  <a:pt x="596399" y="402726"/>
                </a:lnTo>
                <a:lnTo>
                  <a:pt x="607995" y="355641"/>
                </a:lnTo>
                <a:lnTo>
                  <a:pt x="612000" y="306006"/>
                </a:lnTo>
                <a:lnTo>
                  <a:pt x="607995" y="256371"/>
                </a:lnTo>
                <a:lnTo>
                  <a:pt x="596399" y="209286"/>
                </a:lnTo>
                <a:lnTo>
                  <a:pt x="577843" y="165380"/>
                </a:lnTo>
                <a:lnTo>
                  <a:pt x="552957" y="125284"/>
                </a:lnTo>
                <a:lnTo>
                  <a:pt x="522371" y="89628"/>
                </a:lnTo>
                <a:lnTo>
                  <a:pt x="486715" y="59042"/>
                </a:lnTo>
                <a:lnTo>
                  <a:pt x="446619" y="34156"/>
                </a:lnTo>
                <a:lnTo>
                  <a:pt x="402714" y="15600"/>
                </a:lnTo>
                <a:lnTo>
                  <a:pt x="355628" y="4005"/>
                </a:lnTo>
                <a:lnTo>
                  <a:pt x="305993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195897" y="6246104"/>
            <a:ext cx="18732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b="1" spc="10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endParaRPr sz="22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/>
        </p:nvSpPr>
        <p:spPr>
          <a:xfrm>
            <a:off x="9408" y="-329907"/>
            <a:ext cx="10693400" cy="7559675"/>
          </a:xfrm>
          <a:custGeom>
            <a:avLst/>
            <a:gdLst/>
            <a:ahLst/>
            <a:cxnLst/>
            <a:rect l="l" t="t" r="r" b="b"/>
            <a:pathLst>
              <a:path w="10693400" h="7559675">
                <a:moveTo>
                  <a:pt x="10693400" y="0"/>
                </a:moveTo>
                <a:lnTo>
                  <a:pt x="0" y="0"/>
                </a:lnTo>
                <a:lnTo>
                  <a:pt x="0" y="7559281"/>
                </a:lnTo>
                <a:lnTo>
                  <a:pt x="10693400" y="7559281"/>
                </a:lnTo>
                <a:lnTo>
                  <a:pt x="10693400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/>
          <p:nvPr/>
        </p:nvSpPr>
        <p:spPr>
          <a:xfrm>
            <a:off x="4380334" y="7239279"/>
            <a:ext cx="6313170" cy="320675"/>
          </a:xfrm>
          <a:custGeom>
            <a:avLst/>
            <a:gdLst/>
            <a:ahLst/>
            <a:cxnLst/>
            <a:rect l="l" t="t" r="r" b="b"/>
            <a:pathLst>
              <a:path w="6313170" h="320675">
                <a:moveTo>
                  <a:pt x="6312992" y="0"/>
                </a:moveTo>
                <a:lnTo>
                  <a:pt x="23393" y="0"/>
                </a:lnTo>
                <a:lnTo>
                  <a:pt x="0" y="320535"/>
                </a:lnTo>
                <a:lnTo>
                  <a:pt x="6312992" y="320535"/>
                </a:lnTo>
                <a:lnTo>
                  <a:pt x="6312992" y="0"/>
                </a:lnTo>
                <a:close/>
              </a:path>
            </a:pathLst>
          </a:custGeom>
          <a:solidFill>
            <a:srgbClr val="F4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492" y="7239279"/>
            <a:ext cx="4180840" cy="320675"/>
          </a:xfrm>
          <a:custGeom>
            <a:avLst/>
            <a:gdLst/>
            <a:ahLst/>
            <a:cxnLst/>
            <a:rect l="l" t="t" r="r" b="b"/>
            <a:pathLst>
              <a:path w="4180840" h="320675">
                <a:moveTo>
                  <a:pt x="4180789" y="0"/>
                </a:moveTo>
                <a:lnTo>
                  <a:pt x="0" y="0"/>
                </a:lnTo>
                <a:lnTo>
                  <a:pt x="0" y="320535"/>
                </a:lnTo>
                <a:lnTo>
                  <a:pt x="4157560" y="320535"/>
                </a:lnTo>
                <a:lnTo>
                  <a:pt x="4180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7441" y="297560"/>
            <a:ext cx="523386" cy="382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5123" y="297890"/>
            <a:ext cx="10186517" cy="447933"/>
          </a:xfrm>
          <a:prstGeom prst="rect">
            <a:avLst/>
          </a:prstGeom>
        </p:spPr>
        <p:txBody>
          <a:bodyPr vert="horz" wrap="square" lIns="0" tIns="16881" rIns="0" bIns="0" rtlCol="0">
            <a:spAutoFit/>
          </a:bodyPr>
          <a:lstStyle/>
          <a:p>
            <a:pPr marL="500517">
              <a:spcBef>
                <a:spcPts val="133"/>
              </a:spcBef>
            </a:pPr>
            <a:r>
              <a:rPr sz="2800" spc="-13" dirty="0"/>
              <a:t>ЭКСПЕРТНАЯ</a:t>
            </a:r>
            <a:r>
              <a:rPr sz="2800" spc="-20" dirty="0"/>
              <a:t> </a:t>
            </a:r>
            <a:r>
              <a:rPr sz="2800" spc="-40" dirty="0"/>
              <a:t>ПОДДЕРЖКА</a:t>
            </a:r>
            <a:r>
              <a:rPr sz="2800" spc="-13" dirty="0"/>
              <a:t> </a:t>
            </a:r>
            <a:r>
              <a:rPr sz="2800" dirty="0"/>
              <a:t>EL-</a:t>
            </a:r>
            <a:r>
              <a:rPr sz="2800" spc="-66" dirty="0"/>
              <a:t>КОМИТЕТА</a:t>
            </a:r>
            <a:r>
              <a:rPr sz="2800" spc="-13" dirty="0"/>
              <a:t> </a:t>
            </a:r>
            <a:r>
              <a:rPr sz="2800" spc="-60" dirty="0"/>
              <a:t>НОПСМ</a:t>
            </a:r>
            <a:r>
              <a:rPr sz="2800" spc="-13" dirty="0"/>
              <a:t> </a:t>
            </a:r>
            <a:r>
              <a:rPr sz="2800" spc="-27" dirty="0"/>
              <a:t>24/7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7774" y="2851486"/>
            <a:ext cx="5118433" cy="3368339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33763" rIns="0" bIns="0" rtlCol="0">
            <a:spAutoFit/>
          </a:bodyPr>
          <a:lstStyle/>
          <a:p>
            <a:pPr marL="47266" marR="161212" indent="143487" algn="just">
              <a:lnSpc>
                <a:spcPts val="1400"/>
              </a:lnSpc>
              <a:spcBef>
                <a:spcPts val="266"/>
              </a:spcBef>
            </a:pPr>
            <a:r>
              <a:rPr sz="1400" b="1" spc="-73" dirty="0">
                <a:solidFill>
                  <a:srgbClr val="231F20"/>
                </a:solidFill>
                <a:latin typeface="Century Gothic"/>
                <a:cs typeface="Century Gothic"/>
              </a:rPr>
              <a:t>Наши</a:t>
            </a:r>
            <a:r>
              <a:rPr sz="1400" b="1" spc="-5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93" dirty="0">
                <a:solidFill>
                  <a:srgbClr val="231F20"/>
                </a:solidFill>
                <a:latin typeface="Century Gothic"/>
                <a:cs typeface="Century Gothic"/>
              </a:rPr>
              <a:t>специалисты</a:t>
            </a:r>
            <a:r>
              <a:rPr sz="1400" b="1" spc="-4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100" dirty="0">
                <a:solidFill>
                  <a:srgbClr val="231F20"/>
                </a:solidFill>
                <a:latin typeface="Century Gothic"/>
                <a:cs typeface="Century Gothic"/>
              </a:rPr>
              <a:t>на</a:t>
            </a:r>
            <a:r>
              <a:rPr sz="1400" b="1" spc="-4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73" dirty="0">
                <a:solidFill>
                  <a:srgbClr val="231F20"/>
                </a:solidFill>
                <a:latin typeface="Century Gothic"/>
                <a:cs typeface="Century Gothic"/>
              </a:rPr>
              <a:t>высоком</a:t>
            </a:r>
            <a:r>
              <a:rPr sz="1400" b="1" spc="-4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профессиональном </a:t>
            </a:r>
            <a:r>
              <a:rPr sz="1400" b="1" spc="-73" dirty="0">
                <a:solidFill>
                  <a:srgbClr val="231F20"/>
                </a:solidFill>
                <a:latin typeface="Century Gothic"/>
                <a:cs typeface="Century Gothic"/>
              </a:rPr>
              <a:t>уровне</a:t>
            </a:r>
            <a:r>
              <a:rPr sz="1400" b="1" spc="-4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66" dirty="0">
                <a:solidFill>
                  <a:srgbClr val="231F20"/>
                </a:solidFill>
                <a:latin typeface="Century Gothic"/>
                <a:cs typeface="Century Gothic"/>
              </a:rPr>
              <a:t>оказывают</a:t>
            </a:r>
            <a:r>
              <a:rPr sz="1400" b="1" spc="-4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73" dirty="0">
                <a:solidFill>
                  <a:srgbClr val="231F20"/>
                </a:solidFill>
                <a:latin typeface="Century Gothic"/>
                <a:cs typeface="Century Gothic"/>
              </a:rPr>
              <a:t>помощь</a:t>
            </a:r>
            <a:r>
              <a:rPr sz="1400" b="1" spc="-3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231F20"/>
                </a:solidFill>
                <a:latin typeface="Century Gothic"/>
                <a:cs typeface="Century Gothic"/>
              </a:rPr>
              <a:t>в</a:t>
            </a:r>
            <a:r>
              <a:rPr sz="1400" b="1" spc="-4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60" dirty="0">
                <a:solidFill>
                  <a:srgbClr val="231F20"/>
                </a:solidFill>
                <a:latin typeface="Century Gothic"/>
                <a:cs typeface="Century Gothic"/>
              </a:rPr>
              <a:t>организации</a:t>
            </a:r>
            <a:r>
              <a:rPr sz="1400" b="1" spc="-3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13" dirty="0">
                <a:solidFill>
                  <a:srgbClr val="231F20"/>
                </a:solidFill>
                <a:latin typeface="Century Gothic"/>
                <a:cs typeface="Century Gothic"/>
              </a:rPr>
              <a:t>входного </a:t>
            </a:r>
            <a:r>
              <a:rPr sz="1400" b="1" spc="-53" dirty="0">
                <a:solidFill>
                  <a:srgbClr val="231F20"/>
                </a:solidFill>
                <a:latin typeface="Century Gothic"/>
                <a:cs typeface="Century Gothic"/>
              </a:rPr>
              <a:t>контроля</a:t>
            </a:r>
            <a:r>
              <a:rPr sz="1400" b="1" spc="1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106" dirty="0">
                <a:solidFill>
                  <a:srgbClr val="231F20"/>
                </a:solidFill>
                <a:latin typeface="Century Gothic"/>
                <a:cs typeface="Century Gothic"/>
              </a:rPr>
              <a:t>качества</a:t>
            </a:r>
            <a:r>
              <a:rPr sz="1400" b="1" spc="1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60" dirty="0">
                <a:solidFill>
                  <a:srgbClr val="231F20"/>
                </a:solidFill>
                <a:latin typeface="Century Gothic"/>
                <a:cs typeface="Century Gothic"/>
              </a:rPr>
              <a:t>кабельной</a:t>
            </a:r>
            <a:r>
              <a:rPr sz="1400" b="1" spc="2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60" dirty="0">
                <a:solidFill>
                  <a:srgbClr val="231F20"/>
                </a:solidFill>
                <a:latin typeface="Century Gothic"/>
                <a:cs typeface="Century Gothic"/>
              </a:rPr>
              <a:t>продукции,</a:t>
            </a:r>
            <a:r>
              <a:rPr sz="1400" b="1" spc="1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Century Gothic"/>
                <a:cs typeface="Century Gothic"/>
              </a:rPr>
              <a:t>поставляемой</a:t>
            </a:r>
            <a:r>
              <a:rPr sz="1400" b="1" spc="2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33" dirty="0">
                <a:solidFill>
                  <a:srgbClr val="231F20"/>
                </a:solidFill>
                <a:latin typeface="Century Gothic"/>
                <a:cs typeface="Century Gothic"/>
              </a:rPr>
              <a:t>на </a:t>
            </a:r>
            <a:r>
              <a:rPr sz="1400" b="1" spc="-73" dirty="0">
                <a:solidFill>
                  <a:srgbClr val="231F20"/>
                </a:solidFill>
                <a:latin typeface="Century Gothic"/>
                <a:cs typeface="Century Gothic"/>
              </a:rPr>
              <a:t>строительные</a:t>
            </a:r>
            <a:r>
              <a:rPr sz="1400" b="1" spc="-4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53" dirty="0">
                <a:solidFill>
                  <a:srgbClr val="231F20"/>
                </a:solidFill>
                <a:latin typeface="Century Gothic"/>
                <a:cs typeface="Century Gothic"/>
              </a:rPr>
              <a:t>объекты,</a:t>
            </a:r>
            <a:r>
              <a:rPr sz="1400" b="1" spc="-4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231F20"/>
                </a:solidFill>
                <a:latin typeface="Century Gothic"/>
                <a:cs typeface="Century Gothic"/>
              </a:rPr>
              <a:t>в</a:t>
            </a:r>
            <a:r>
              <a:rPr sz="1400" b="1" spc="-3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100" dirty="0">
                <a:solidFill>
                  <a:srgbClr val="231F20"/>
                </a:solidFill>
                <a:latin typeface="Century Gothic"/>
                <a:cs typeface="Century Gothic"/>
              </a:rPr>
              <a:t>том</a:t>
            </a:r>
            <a:r>
              <a:rPr sz="1400" b="1" spc="-4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400" b="1" spc="-13" dirty="0">
                <a:solidFill>
                  <a:srgbClr val="231F20"/>
                </a:solidFill>
                <a:latin typeface="Century Gothic"/>
                <a:cs typeface="Century Gothic"/>
              </a:rPr>
              <a:t>числе:</a:t>
            </a:r>
            <a:endParaRPr sz="1400" dirty="0">
              <a:latin typeface="Century Gothic"/>
              <a:cs typeface="Century Gothic"/>
            </a:endParaRPr>
          </a:p>
          <a:p>
            <a:pPr marL="47266" marR="116478" indent="246460" algn="just">
              <a:lnSpc>
                <a:spcPts val="1400"/>
              </a:lnSpc>
              <a:spcBef>
                <a:spcPts val="377"/>
              </a:spcBef>
              <a:buFontTx/>
              <a:buChar char="–"/>
              <a:tabLst>
                <a:tab pos="293725" algn="l"/>
              </a:tabLst>
            </a:pP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проводят</a:t>
            </a:r>
            <a:r>
              <a:rPr sz="14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анализ</a:t>
            </a:r>
            <a:r>
              <a:rPr sz="14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сопроводительной</a:t>
            </a:r>
            <a:r>
              <a:rPr sz="14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400" spc="-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разрешительной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документации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поставляемую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кабельную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продукцию.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1400" spc="6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случае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выявления нарушений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несоответствий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документации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организуется</a:t>
            </a:r>
            <a:r>
              <a:rPr sz="14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оперативное</a:t>
            </a:r>
            <a:r>
              <a:rPr sz="14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информирование</a:t>
            </a:r>
            <a:r>
              <a:rPr sz="14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подрядчиков,</a:t>
            </a:r>
            <a:endParaRPr sz="1400" dirty="0">
              <a:latin typeface="Trebuchet MS"/>
              <a:cs typeface="Trebuchet MS"/>
            </a:endParaRPr>
          </a:p>
          <a:p>
            <a:pPr marL="47266" marR="59083" algn="just">
              <a:lnSpc>
                <a:spcPts val="1400"/>
              </a:lnSpc>
            </a:pP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уполномоченных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органов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государственного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контроля</a:t>
            </a:r>
            <a:r>
              <a:rPr sz="14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надзора,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сертификационных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органов;</a:t>
            </a:r>
            <a:endParaRPr sz="1400" dirty="0">
              <a:latin typeface="Trebuchet MS"/>
              <a:cs typeface="Trebuchet MS"/>
            </a:endParaRPr>
          </a:p>
          <a:p>
            <a:pPr marL="47266" marR="194974" indent="246460" algn="just">
              <a:lnSpc>
                <a:spcPts val="1400"/>
              </a:lnSpc>
              <a:spcBef>
                <a:spcPts val="372"/>
              </a:spcBef>
              <a:buFontTx/>
              <a:buChar char="–"/>
              <a:tabLst>
                <a:tab pos="293725" algn="l"/>
              </a:tabLst>
            </a:pP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совместно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экспертами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региональных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отделений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Торгово-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промышленной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палаты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России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проводят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отбор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проб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образцов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кабельной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продукции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непосредственно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строительных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объектах,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организуют</a:t>
            </a:r>
            <a:r>
              <a:rPr sz="14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проведение</a:t>
            </a:r>
            <a:r>
              <a:rPr sz="1400" spc="-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технических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 испытаний</a:t>
            </a:r>
            <a:endParaRPr sz="1400" dirty="0">
              <a:latin typeface="Trebuchet MS"/>
              <a:cs typeface="Trebuchet MS"/>
            </a:endParaRPr>
          </a:p>
          <a:p>
            <a:pPr marL="47266" marR="602646" algn="just">
              <a:lnSpc>
                <a:spcPts val="1400"/>
              </a:lnSpc>
            </a:pP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соответствие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требованиям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качества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безопасности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66" dirty="0">
                <a:solidFill>
                  <a:srgbClr val="231F20"/>
                </a:solidFill>
                <a:latin typeface="Trebuchet MS"/>
                <a:cs typeface="Trebuchet MS"/>
              </a:rPr>
              <a:t>в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аккредитованных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лабораториях.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774" y="1723363"/>
            <a:ext cx="5058748" cy="1001007"/>
          </a:xfrm>
          <a:prstGeom prst="rect">
            <a:avLst/>
          </a:prstGeom>
        </p:spPr>
        <p:txBody>
          <a:bodyPr vert="horz" wrap="square" lIns="0" tIns="38826" rIns="0" bIns="0" rtlCol="0">
            <a:spAutoFit/>
          </a:bodyPr>
          <a:lstStyle/>
          <a:p>
            <a:pPr marL="16881" marR="6752" indent="143487" algn="just">
              <a:lnSpc>
                <a:spcPts val="1500"/>
              </a:lnSpc>
              <a:spcBef>
                <a:spcPts val="304"/>
              </a:spcBef>
            </a:pPr>
            <a:r>
              <a:rPr sz="1400" spc="-80" dirty="0">
                <a:solidFill>
                  <a:srgbClr val="231F20"/>
                </a:solidFill>
                <a:latin typeface="Trebuchet MS"/>
                <a:cs typeface="Trebuchet MS"/>
              </a:rPr>
              <a:t>EL-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Комитет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НОПСМ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открыт </a:t>
            </a:r>
            <a:r>
              <a:rPr sz="1400" spc="-6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конструктивного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взаимодействия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со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строительным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сообществом,</a:t>
            </a:r>
            <a:r>
              <a:rPr sz="1400" spc="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участниками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электротехнического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 рынка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оказывает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профессиональную 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поддержку </a:t>
            </a:r>
            <a:r>
              <a:rPr sz="1400" spc="-53" dirty="0">
                <a:solidFill>
                  <a:srgbClr val="231F20"/>
                </a:solidFill>
                <a:latin typeface="Trebuchet MS"/>
                <a:cs typeface="Trebuchet MS"/>
              </a:rPr>
              <a:t>компаний,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разделяющих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политику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честной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3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1400" spc="-4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3" dirty="0">
                <a:solidFill>
                  <a:srgbClr val="231F20"/>
                </a:solidFill>
                <a:latin typeface="Trebuchet MS"/>
                <a:cs typeface="Trebuchet MS"/>
              </a:rPr>
              <a:t>открытой конкуренции.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76215" y="1380548"/>
            <a:ext cx="861371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857" y="0"/>
                </a:lnTo>
              </a:path>
            </a:pathLst>
          </a:custGeom>
          <a:ln w="25400">
            <a:solidFill>
              <a:srgbClr val="F584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9448" y="1647825"/>
            <a:ext cx="4923246" cy="50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276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" y="12"/>
            <a:ext cx="10683875" cy="7559040"/>
          </a:xfrm>
          <a:custGeom>
            <a:avLst/>
            <a:gdLst/>
            <a:ahLst/>
            <a:cxnLst/>
            <a:rect l="l" t="t" r="r" b="b"/>
            <a:pathLst>
              <a:path w="10683875" h="7559040">
                <a:moveTo>
                  <a:pt x="10683532" y="0"/>
                </a:moveTo>
                <a:lnTo>
                  <a:pt x="0" y="0"/>
                </a:lnTo>
                <a:lnTo>
                  <a:pt x="0" y="7559014"/>
                </a:lnTo>
                <a:lnTo>
                  <a:pt x="10683532" y="7559014"/>
                </a:lnTo>
                <a:lnTo>
                  <a:pt x="10683532" y="0"/>
                </a:lnTo>
                <a:close/>
              </a:path>
            </a:pathLst>
          </a:custGeom>
          <a:solidFill>
            <a:srgbClr val="D1D2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875364" y="8"/>
            <a:ext cx="3971290" cy="4307840"/>
            <a:chOff x="5875364" y="8"/>
            <a:chExt cx="3971290" cy="4307840"/>
          </a:xfrm>
        </p:grpSpPr>
        <p:sp>
          <p:nvSpPr>
            <p:cNvPr id="4" name="object 4"/>
            <p:cNvSpPr/>
            <p:nvPr/>
          </p:nvSpPr>
          <p:spPr>
            <a:xfrm>
              <a:off x="5875364" y="8"/>
              <a:ext cx="1022350" cy="4183379"/>
            </a:xfrm>
            <a:custGeom>
              <a:avLst/>
              <a:gdLst/>
              <a:ahLst/>
              <a:cxnLst/>
              <a:rect l="l" t="t" r="r" b="b"/>
              <a:pathLst>
                <a:path w="1022350" h="4183379">
                  <a:moveTo>
                    <a:pt x="1022261" y="0"/>
                  </a:moveTo>
                  <a:lnTo>
                    <a:pt x="311962" y="0"/>
                  </a:lnTo>
                  <a:lnTo>
                    <a:pt x="0" y="4182922"/>
                  </a:lnTo>
                  <a:lnTo>
                    <a:pt x="710298" y="4182922"/>
                  </a:lnTo>
                  <a:lnTo>
                    <a:pt x="1022261" y="0"/>
                  </a:lnTo>
                  <a:close/>
                </a:path>
              </a:pathLst>
            </a:custGeom>
            <a:solidFill>
              <a:srgbClr val="929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75366" y="8"/>
              <a:ext cx="3971290" cy="4307840"/>
            </a:xfrm>
            <a:custGeom>
              <a:avLst/>
              <a:gdLst/>
              <a:ahLst/>
              <a:cxnLst/>
              <a:rect l="l" t="t" r="r" b="b"/>
              <a:pathLst>
                <a:path w="3971290" h="4307840">
                  <a:moveTo>
                    <a:pt x="3970972" y="0"/>
                  </a:moveTo>
                  <a:lnTo>
                    <a:pt x="311962" y="0"/>
                  </a:lnTo>
                  <a:lnTo>
                    <a:pt x="0" y="4307586"/>
                  </a:lnTo>
                  <a:lnTo>
                    <a:pt x="3658997" y="4307586"/>
                  </a:lnTo>
                  <a:lnTo>
                    <a:pt x="3970972" y="0"/>
                  </a:lnTo>
                  <a:close/>
                </a:path>
              </a:pathLst>
            </a:custGeom>
            <a:solidFill>
              <a:srgbClr val="F4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208662" y="2651173"/>
            <a:ext cx="2846705" cy="1063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2250" spc="-20" dirty="0">
                <a:solidFill>
                  <a:srgbClr val="FFFFFF"/>
                </a:solidFill>
              </a:rPr>
              <a:t>117405,</a:t>
            </a:r>
            <a:r>
              <a:rPr sz="2250" spc="-140" dirty="0">
                <a:solidFill>
                  <a:srgbClr val="FFFFFF"/>
                </a:solidFill>
              </a:rPr>
              <a:t> </a:t>
            </a:r>
            <a:r>
              <a:rPr sz="2250" spc="-95" dirty="0">
                <a:solidFill>
                  <a:srgbClr val="FFFFFF"/>
                </a:solidFill>
              </a:rPr>
              <a:t>г.</a:t>
            </a:r>
            <a:r>
              <a:rPr sz="2250" spc="-140" dirty="0">
                <a:solidFill>
                  <a:srgbClr val="FFFFFF"/>
                </a:solidFill>
              </a:rPr>
              <a:t> </a:t>
            </a:r>
            <a:r>
              <a:rPr sz="2250" spc="-10" dirty="0">
                <a:solidFill>
                  <a:srgbClr val="FFFFFF"/>
                </a:solidFill>
              </a:rPr>
              <a:t>Москва, </a:t>
            </a:r>
            <a:r>
              <a:rPr sz="2250" spc="-70" dirty="0">
                <a:solidFill>
                  <a:srgbClr val="FFFFFF"/>
                </a:solidFill>
              </a:rPr>
              <a:t>ул.</a:t>
            </a:r>
            <a:r>
              <a:rPr sz="2250" spc="-155" dirty="0">
                <a:solidFill>
                  <a:srgbClr val="FFFFFF"/>
                </a:solidFill>
              </a:rPr>
              <a:t> </a:t>
            </a:r>
            <a:r>
              <a:rPr sz="2250" spc="-120" dirty="0">
                <a:solidFill>
                  <a:srgbClr val="FFFFFF"/>
                </a:solidFill>
              </a:rPr>
              <a:t>Дорожная,</a:t>
            </a:r>
            <a:r>
              <a:rPr sz="2250" spc="-150" dirty="0">
                <a:solidFill>
                  <a:srgbClr val="FFFFFF"/>
                </a:solidFill>
              </a:rPr>
              <a:t> </a:t>
            </a:r>
            <a:r>
              <a:rPr sz="2250" spc="-90" dirty="0">
                <a:solidFill>
                  <a:srgbClr val="FFFFFF"/>
                </a:solidFill>
              </a:rPr>
              <a:t>д.</a:t>
            </a:r>
            <a:r>
              <a:rPr sz="2250" spc="-150" dirty="0">
                <a:solidFill>
                  <a:srgbClr val="FFFFFF"/>
                </a:solidFill>
              </a:rPr>
              <a:t> </a:t>
            </a:r>
            <a:r>
              <a:rPr sz="2250" dirty="0">
                <a:solidFill>
                  <a:srgbClr val="FFFFFF"/>
                </a:solidFill>
              </a:rPr>
              <a:t>60</a:t>
            </a:r>
            <a:r>
              <a:rPr sz="2250" spc="-155" dirty="0">
                <a:solidFill>
                  <a:srgbClr val="FFFFFF"/>
                </a:solidFill>
              </a:rPr>
              <a:t> </a:t>
            </a:r>
            <a:r>
              <a:rPr sz="2250" spc="25" dirty="0">
                <a:solidFill>
                  <a:srgbClr val="FFFFFF"/>
                </a:solidFill>
              </a:rPr>
              <a:t>Б</a:t>
            </a:r>
            <a:endParaRPr sz="2250"/>
          </a:p>
          <a:p>
            <a:pPr marL="361950">
              <a:lnSpc>
                <a:spcPct val="100000"/>
              </a:lnSpc>
              <a:spcBef>
                <a:spcPts val="25"/>
              </a:spcBef>
            </a:pPr>
            <a:r>
              <a:rPr sz="2250" dirty="0">
                <a:solidFill>
                  <a:srgbClr val="FFFFFF"/>
                </a:solidFill>
              </a:rPr>
              <a:t>+7</a:t>
            </a:r>
            <a:r>
              <a:rPr sz="2250" spc="-125" dirty="0">
                <a:solidFill>
                  <a:srgbClr val="FFFFFF"/>
                </a:solidFill>
              </a:rPr>
              <a:t> </a:t>
            </a:r>
            <a:r>
              <a:rPr sz="2250" spc="-75" dirty="0">
                <a:solidFill>
                  <a:srgbClr val="FFFFFF"/>
                </a:solidFill>
              </a:rPr>
              <a:t>(963)</a:t>
            </a:r>
            <a:r>
              <a:rPr sz="2250" spc="-125" dirty="0">
                <a:solidFill>
                  <a:srgbClr val="FFFFFF"/>
                </a:solidFill>
              </a:rPr>
              <a:t> </a:t>
            </a:r>
            <a:r>
              <a:rPr sz="2250" spc="-55" dirty="0">
                <a:solidFill>
                  <a:srgbClr val="FFFFFF"/>
                </a:solidFill>
              </a:rPr>
              <a:t>977-41-</a:t>
            </a:r>
            <a:r>
              <a:rPr sz="2250" spc="-25" dirty="0">
                <a:solidFill>
                  <a:srgbClr val="FFFFFF"/>
                </a:solidFill>
              </a:rPr>
              <a:t>16</a:t>
            </a:r>
            <a:endParaRPr sz="2250"/>
          </a:p>
        </p:txBody>
      </p:sp>
      <p:sp>
        <p:nvSpPr>
          <p:cNvPr id="12" name="object 12"/>
          <p:cNvSpPr txBox="1"/>
          <p:nvPr/>
        </p:nvSpPr>
        <p:spPr>
          <a:xfrm>
            <a:off x="6208662" y="3689328"/>
            <a:ext cx="295211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b="1" spc="-20" dirty="0">
                <a:solidFill>
                  <a:srgbClr val="FFFFFF"/>
                </a:solidFill>
                <a:latin typeface="Century Gothic"/>
                <a:cs typeface="Century Gothic"/>
                <a:hlinkClick r:id="rId2"/>
              </a:rPr>
              <a:t>EL_kom_2020@mail.ru</a:t>
            </a:r>
            <a:endParaRPr sz="2250">
              <a:latin typeface="Century Gothic"/>
              <a:cs typeface="Century Gothic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99505" y="3427560"/>
            <a:ext cx="587890" cy="2381870"/>
            <a:chOff x="6099505" y="3427560"/>
            <a:chExt cx="587890" cy="238187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4304" y="5241195"/>
              <a:ext cx="563091" cy="56823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9505" y="4552607"/>
              <a:ext cx="562381" cy="56291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221624" y="3427560"/>
              <a:ext cx="287655" cy="241935"/>
            </a:xfrm>
            <a:custGeom>
              <a:avLst/>
              <a:gdLst/>
              <a:ahLst/>
              <a:cxnLst/>
              <a:rect l="l" t="t" r="r" b="b"/>
              <a:pathLst>
                <a:path w="287654" h="241935">
                  <a:moveTo>
                    <a:pt x="119456" y="58144"/>
                  </a:moveTo>
                  <a:lnTo>
                    <a:pt x="86296" y="58144"/>
                  </a:lnTo>
                  <a:lnTo>
                    <a:pt x="86296" y="89983"/>
                  </a:lnTo>
                  <a:lnTo>
                    <a:pt x="46837" y="155769"/>
                  </a:lnTo>
                  <a:lnTo>
                    <a:pt x="41522" y="165184"/>
                  </a:lnTo>
                  <a:lnTo>
                    <a:pt x="36912" y="175098"/>
                  </a:lnTo>
                  <a:lnTo>
                    <a:pt x="33664" y="185412"/>
                  </a:lnTo>
                  <a:lnTo>
                    <a:pt x="32435" y="196028"/>
                  </a:lnTo>
                  <a:lnTo>
                    <a:pt x="32435" y="241760"/>
                  </a:lnTo>
                  <a:lnTo>
                    <a:pt x="253441" y="241760"/>
                  </a:lnTo>
                  <a:lnTo>
                    <a:pt x="253441" y="196028"/>
                  </a:lnTo>
                  <a:lnTo>
                    <a:pt x="253229" y="194211"/>
                  </a:lnTo>
                  <a:lnTo>
                    <a:pt x="91160" y="194211"/>
                  </a:lnTo>
                  <a:lnTo>
                    <a:pt x="91160" y="174463"/>
                  </a:lnTo>
                  <a:lnTo>
                    <a:pt x="248637" y="174463"/>
                  </a:lnTo>
                  <a:lnTo>
                    <a:pt x="244306" y="165184"/>
                  </a:lnTo>
                  <a:lnTo>
                    <a:pt x="244030" y="164697"/>
                  </a:lnTo>
                  <a:lnTo>
                    <a:pt x="91160" y="164697"/>
                  </a:lnTo>
                  <a:lnTo>
                    <a:pt x="91160" y="144948"/>
                  </a:lnTo>
                  <a:lnTo>
                    <a:pt x="232513" y="144948"/>
                  </a:lnTo>
                  <a:lnTo>
                    <a:pt x="226622" y="135106"/>
                  </a:lnTo>
                  <a:lnTo>
                    <a:pt x="91160" y="135106"/>
                  </a:lnTo>
                  <a:lnTo>
                    <a:pt x="91160" y="115433"/>
                  </a:lnTo>
                  <a:lnTo>
                    <a:pt x="214849" y="115433"/>
                  </a:lnTo>
                  <a:lnTo>
                    <a:pt x="199618" y="89983"/>
                  </a:lnTo>
                  <a:lnTo>
                    <a:pt x="199618" y="80432"/>
                  </a:lnTo>
                  <a:lnTo>
                    <a:pt x="119456" y="80432"/>
                  </a:lnTo>
                  <a:lnTo>
                    <a:pt x="119456" y="58144"/>
                  </a:lnTo>
                  <a:close/>
                </a:path>
                <a:path w="287654" h="241935">
                  <a:moveTo>
                    <a:pt x="129984" y="174463"/>
                  </a:moveTo>
                  <a:lnTo>
                    <a:pt x="117068" y="174463"/>
                  </a:lnTo>
                  <a:lnTo>
                    <a:pt x="117068" y="194211"/>
                  </a:lnTo>
                  <a:lnTo>
                    <a:pt x="129984" y="194211"/>
                  </a:lnTo>
                  <a:lnTo>
                    <a:pt x="129984" y="174463"/>
                  </a:lnTo>
                  <a:close/>
                </a:path>
                <a:path w="287654" h="241935">
                  <a:moveTo>
                    <a:pt x="168795" y="174463"/>
                  </a:moveTo>
                  <a:lnTo>
                    <a:pt x="155892" y="174463"/>
                  </a:lnTo>
                  <a:lnTo>
                    <a:pt x="155892" y="194211"/>
                  </a:lnTo>
                  <a:lnTo>
                    <a:pt x="168795" y="194211"/>
                  </a:lnTo>
                  <a:lnTo>
                    <a:pt x="168795" y="174463"/>
                  </a:lnTo>
                  <a:close/>
                </a:path>
                <a:path w="287654" h="241935">
                  <a:moveTo>
                    <a:pt x="248637" y="174463"/>
                  </a:moveTo>
                  <a:lnTo>
                    <a:pt x="194652" y="174463"/>
                  </a:lnTo>
                  <a:lnTo>
                    <a:pt x="194652" y="194211"/>
                  </a:lnTo>
                  <a:lnTo>
                    <a:pt x="253229" y="194211"/>
                  </a:lnTo>
                  <a:lnTo>
                    <a:pt x="252202" y="185412"/>
                  </a:lnTo>
                  <a:lnTo>
                    <a:pt x="248934" y="175098"/>
                  </a:lnTo>
                  <a:lnTo>
                    <a:pt x="248637" y="174463"/>
                  </a:lnTo>
                  <a:close/>
                </a:path>
                <a:path w="287654" h="241935">
                  <a:moveTo>
                    <a:pt x="129984" y="144948"/>
                  </a:moveTo>
                  <a:lnTo>
                    <a:pt x="117068" y="144948"/>
                  </a:lnTo>
                  <a:lnTo>
                    <a:pt x="117068" y="164697"/>
                  </a:lnTo>
                  <a:lnTo>
                    <a:pt x="129984" y="164697"/>
                  </a:lnTo>
                  <a:lnTo>
                    <a:pt x="129984" y="144948"/>
                  </a:lnTo>
                  <a:close/>
                </a:path>
                <a:path w="287654" h="241935">
                  <a:moveTo>
                    <a:pt x="168795" y="144948"/>
                  </a:moveTo>
                  <a:lnTo>
                    <a:pt x="155892" y="144948"/>
                  </a:lnTo>
                  <a:lnTo>
                    <a:pt x="155892" y="164697"/>
                  </a:lnTo>
                  <a:lnTo>
                    <a:pt x="168795" y="164697"/>
                  </a:lnTo>
                  <a:lnTo>
                    <a:pt x="168795" y="144948"/>
                  </a:lnTo>
                  <a:close/>
                </a:path>
                <a:path w="287654" h="241935">
                  <a:moveTo>
                    <a:pt x="232513" y="144948"/>
                  </a:moveTo>
                  <a:lnTo>
                    <a:pt x="194652" y="144948"/>
                  </a:lnTo>
                  <a:lnTo>
                    <a:pt x="194652" y="164697"/>
                  </a:lnTo>
                  <a:lnTo>
                    <a:pt x="244030" y="164697"/>
                  </a:lnTo>
                  <a:lnTo>
                    <a:pt x="238988" y="155769"/>
                  </a:lnTo>
                  <a:lnTo>
                    <a:pt x="232513" y="144948"/>
                  </a:lnTo>
                  <a:close/>
                </a:path>
                <a:path w="287654" h="241935">
                  <a:moveTo>
                    <a:pt x="129984" y="115433"/>
                  </a:moveTo>
                  <a:lnTo>
                    <a:pt x="117068" y="115433"/>
                  </a:lnTo>
                  <a:lnTo>
                    <a:pt x="117068" y="135106"/>
                  </a:lnTo>
                  <a:lnTo>
                    <a:pt x="129984" y="135106"/>
                  </a:lnTo>
                  <a:lnTo>
                    <a:pt x="129984" y="115433"/>
                  </a:lnTo>
                  <a:close/>
                </a:path>
                <a:path w="287654" h="241935">
                  <a:moveTo>
                    <a:pt x="168795" y="115433"/>
                  </a:moveTo>
                  <a:lnTo>
                    <a:pt x="155892" y="115433"/>
                  </a:lnTo>
                  <a:lnTo>
                    <a:pt x="155892" y="135106"/>
                  </a:lnTo>
                  <a:lnTo>
                    <a:pt x="168795" y="135106"/>
                  </a:lnTo>
                  <a:lnTo>
                    <a:pt x="168795" y="115433"/>
                  </a:lnTo>
                  <a:close/>
                </a:path>
                <a:path w="287654" h="241935">
                  <a:moveTo>
                    <a:pt x="214849" y="115433"/>
                  </a:moveTo>
                  <a:lnTo>
                    <a:pt x="194652" y="115433"/>
                  </a:lnTo>
                  <a:lnTo>
                    <a:pt x="194652" y="135106"/>
                  </a:lnTo>
                  <a:lnTo>
                    <a:pt x="226622" y="135106"/>
                  </a:lnTo>
                  <a:lnTo>
                    <a:pt x="214849" y="115433"/>
                  </a:lnTo>
                  <a:close/>
                </a:path>
                <a:path w="287654" h="241935">
                  <a:moveTo>
                    <a:pt x="0" y="79416"/>
                  </a:moveTo>
                  <a:lnTo>
                    <a:pt x="26956" y="112229"/>
                  </a:lnTo>
                  <a:lnTo>
                    <a:pt x="36207" y="112277"/>
                  </a:lnTo>
                  <a:lnTo>
                    <a:pt x="45439" y="111116"/>
                  </a:lnTo>
                  <a:lnTo>
                    <a:pt x="73216" y="84263"/>
                  </a:lnTo>
                  <a:lnTo>
                    <a:pt x="73233" y="83086"/>
                  </a:lnTo>
                  <a:lnTo>
                    <a:pt x="23187" y="83086"/>
                  </a:lnTo>
                  <a:lnTo>
                    <a:pt x="0" y="79416"/>
                  </a:lnTo>
                  <a:close/>
                </a:path>
                <a:path w="287654" h="241935">
                  <a:moveTo>
                    <a:pt x="214045" y="71656"/>
                  </a:moveTo>
                  <a:lnTo>
                    <a:pt x="232854" y="108321"/>
                  </a:lnTo>
                  <a:lnTo>
                    <a:pt x="251272" y="112277"/>
                  </a:lnTo>
                  <a:lnTo>
                    <a:pt x="260515" y="112229"/>
                  </a:lnTo>
                  <a:lnTo>
                    <a:pt x="287448" y="83086"/>
                  </a:lnTo>
                  <a:lnTo>
                    <a:pt x="264298" y="83086"/>
                  </a:lnTo>
                  <a:lnTo>
                    <a:pt x="244576" y="81947"/>
                  </a:lnTo>
                  <a:lnTo>
                    <a:pt x="227950" y="77602"/>
                  </a:lnTo>
                  <a:lnTo>
                    <a:pt x="214045" y="71656"/>
                  </a:lnTo>
                  <a:close/>
                </a:path>
                <a:path w="287654" h="241935">
                  <a:moveTo>
                    <a:pt x="73406" y="71656"/>
                  </a:moveTo>
                  <a:lnTo>
                    <a:pt x="59512" y="77602"/>
                  </a:lnTo>
                  <a:lnTo>
                    <a:pt x="42899" y="81947"/>
                  </a:lnTo>
                  <a:lnTo>
                    <a:pt x="23187" y="83086"/>
                  </a:lnTo>
                  <a:lnTo>
                    <a:pt x="73233" y="83086"/>
                  </a:lnTo>
                  <a:lnTo>
                    <a:pt x="73406" y="71656"/>
                  </a:lnTo>
                  <a:close/>
                </a:path>
                <a:path w="287654" h="241935">
                  <a:moveTo>
                    <a:pt x="287489" y="79416"/>
                  </a:moveTo>
                  <a:lnTo>
                    <a:pt x="264298" y="83086"/>
                  </a:lnTo>
                  <a:lnTo>
                    <a:pt x="287448" y="83086"/>
                  </a:lnTo>
                  <a:lnTo>
                    <a:pt x="287489" y="79416"/>
                  </a:lnTo>
                  <a:close/>
                </a:path>
                <a:path w="287654" h="241935">
                  <a:moveTo>
                    <a:pt x="199618" y="58144"/>
                  </a:moveTo>
                  <a:lnTo>
                    <a:pt x="166420" y="58144"/>
                  </a:lnTo>
                  <a:lnTo>
                    <a:pt x="166420" y="80432"/>
                  </a:lnTo>
                  <a:lnTo>
                    <a:pt x="199618" y="80432"/>
                  </a:lnTo>
                  <a:lnTo>
                    <a:pt x="199618" y="58144"/>
                  </a:lnTo>
                  <a:close/>
                </a:path>
                <a:path w="287654" h="241935">
                  <a:moveTo>
                    <a:pt x="170143" y="0"/>
                  </a:moveTo>
                  <a:lnTo>
                    <a:pt x="117285" y="0"/>
                  </a:lnTo>
                  <a:lnTo>
                    <a:pt x="65340" y="7616"/>
                  </a:lnTo>
                  <a:lnTo>
                    <a:pt x="16141" y="22850"/>
                  </a:lnTo>
                  <a:lnTo>
                    <a:pt x="863" y="72139"/>
                  </a:lnTo>
                  <a:lnTo>
                    <a:pt x="27281" y="74579"/>
                  </a:lnTo>
                  <a:lnTo>
                    <a:pt x="48636" y="72031"/>
                  </a:lnTo>
                  <a:lnTo>
                    <a:pt x="64201" y="67292"/>
                  </a:lnTo>
                  <a:lnTo>
                    <a:pt x="73253" y="63160"/>
                  </a:lnTo>
                  <a:lnTo>
                    <a:pt x="75699" y="53588"/>
                  </a:lnTo>
                  <a:lnTo>
                    <a:pt x="80076" y="47217"/>
                  </a:lnTo>
                  <a:lnTo>
                    <a:pt x="85001" y="43449"/>
                  </a:lnTo>
                  <a:lnTo>
                    <a:pt x="89090" y="41684"/>
                  </a:lnTo>
                  <a:lnTo>
                    <a:pt x="115345" y="35919"/>
                  </a:lnTo>
                  <a:lnTo>
                    <a:pt x="143722" y="33998"/>
                  </a:lnTo>
                  <a:lnTo>
                    <a:pt x="276008" y="33998"/>
                  </a:lnTo>
                  <a:lnTo>
                    <a:pt x="274949" y="31027"/>
                  </a:lnTo>
                  <a:lnTo>
                    <a:pt x="271259" y="22850"/>
                  </a:lnTo>
                  <a:lnTo>
                    <a:pt x="222079" y="7616"/>
                  </a:lnTo>
                  <a:lnTo>
                    <a:pt x="170143" y="0"/>
                  </a:lnTo>
                  <a:close/>
                </a:path>
                <a:path w="287654" h="241935">
                  <a:moveTo>
                    <a:pt x="276008" y="33998"/>
                  </a:moveTo>
                  <a:lnTo>
                    <a:pt x="143722" y="33998"/>
                  </a:lnTo>
                  <a:lnTo>
                    <a:pt x="172104" y="35919"/>
                  </a:lnTo>
                  <a:lnTo>
                    <a:pt x="198374" y="41684"/>
                  </a:lnTo>
                  <a:lnTo>
                    <a:pt x="202485" y="43449"/>
                  </a:lnTo>
                  <a:lnTo>
                    <a:pt x="207417" y="47217"/>
                  </a:lnTo>
                  <a:lnTo>
                    <a:pt x="211781" y="53588"/>
                  </a:lnTo>
                  <a:lnTo>
                    <a:pt x="214185" y="63160"/>
                  </a:lnTo>
                  <a:lnTo>
                    <a:pt x="223214" y="67292"/>
                  </a:lnTo>
                  <a:lnTo>
                    <a:pt x="238780" y="72031"/>
                  </a:lnTo>
                  <a:lnTo>
                    <a:pt x="260150" y="74579"/>
                  </a:lnTo>
                  <a:lnTo>
                    <a:pt x="286588" y="72139"/>
                  </a:lnTo>
                  <a:lnTo>
                    <a:pt x="283491" y="57648"/>
                  </a:lnTo>
                  <a:lnTo>
                    <a:pt x="279319" y="43285"/>
                  </a:lnTo>
                  <a:lnTo>
                    <a:pt x="276008" y="339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826405" y="4674608"/>
            <a:ext cx="3415029" cy="963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90"/>
              </a:spcBef>
            </a:pPr>
            <a:r>
              <a:rPr sz="1650" spc="-75" dirty="0">
                <a:solidFill>
                  <a:srgbClr val="414042"/>
                </a:solidFill>
                <a:latin typeface="Trebuchet MS"/>
                <a:cs typeface="Trebuchet MS"/>
              </a:rPr>
              <a:t>https://t.me/EL_Komitet</a:t>
            </a:r>
            <a:endParaRPr sz="1650" dirty="0">
              <a:latin typeface="Trebuchet MS"/>
              <a:cs typeface="Trebuchet MS"/>
            </a:endParaRPr>
          </a:p>
          <a:p>
            <a:pPr marL="12700" marR="5080" indent="38100">
              <a:lnSpc>
                <a:spcPct val="274700"/>
              </a:lnSpc>
            </a:pPr>
            <a:r>
              <a:rPr sz="1650" spc="-70" dirty="0">
                <a:solidFill>
                  <a:srgbClr val="414042"/>
                </a:solidFill>
                <a:latin typeface="Trebuchet MS"/>
                <a:cs typeface="Trebuchet MS"/>
              </a:rPr>
              <a:t>https://vk.com/el_komitet</a:t>
            </a:r>
            <a:endParaRPr sz="1650" dirty="0">
              <a:latin typeface="Trebuchet MS"/>
              <a:cs typeface="Trebuchet MS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387225"/>
              </p:ext>
            </p:extLst>
          </p:nvPr>
        </p:nvGraphicFramePr>
        <p:xfrm>
          <a:off x="-520700" y="5878113"/>
          <a:ext cx="5632736" cy="903661"/>
        </p:xfrm>
        <a:graphic>
          <a:graphicData uri="http://schemas.openxmlformats.org/drawingml/2006/table">
            <a:tbl>
              <a:tblPr firstRow="1" firstCol="1" bandRow="1"/>
              <a:tblGrid>
                <a:gridCol w="5632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8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Зорин Дмитрий Евгеньевич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Председатель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-Комитета НОПСМ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49" name="Picture 1" descr="https://natamac.ru/userfiles/images/zorin.jpg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66" y="-129"/>
            <a:ext cx="3927734" cy="587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30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30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30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30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30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1717</Words>
  <Application>Microsoft Office PowerPoint</Application>
  <PresentationFormat>Произвольный</PresentationFormat>
  <Paragraphs>199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Calibri</vt:lpstr>
      <vt:lpstr>Century Gothic</vt:lpstr>
      <vt:lpstr>Franklin Gothic Book</vt:lpstr>
      <vt:lpstr>Trebuchet MS</vt:lpstr>
      <vt:lpstr>Wingdings 3</vt:lpstr>
      <vt:lpstr>Office Theme</vt:lpstr>
      <vt:lpstr>1_Office Theme</vt:lpstr>
      <vt:lpstr>2_Office Theme</vt:lpstr>
      <vt:lpstr>3_Office Theme</vt:lpstr>
      <vt:lpstr>4_Office Theme</vt:lpstr>
      <vt:lpstr>5_Office Theme</vt:lpstr>
      <vt:lpstr>Комитет по содействию развитию конкурентного рынка свето- и электротехники для строительной отрасли Российской Федерации асоциации НОПСМ</vt:lpstr>
      <vt:lpstr>НОПСМ – КРУПНЕЙШАЯ ПРОФИЛЬНАЯ АССОЦИАЦИЯ</vt:lpstr>
      <vt:lpstr>EL-КОМИТЕТ НОПСМ: ВЕДУЩИЙ НЕЗАВИСИМЫЙ ЭКСПЕРТНЫЙ ЦЕНТР ОЦЕНКИ КАЧЕСТВА ЭЛЕКТРОТЕХНИКИ</vt:lpstr>
      <vt:lpstr>ВЗАИМОДЕЙСТВИЕ EL-КОМИТЕТА НОПСМ</vt:lpstr>
      <vt:lpstr>Масштабный мониторинг качества кабельно-проводниковой продукции в 2021-2022 гг.</vt:lpstr>
      <vt:lpstr>ИТОГИ МОНИТОРИНГА КАЧЕСТВА КАБЕЛЯ В 2021-2022 ГГ.</vt:lpstr>
      <vt:lpstr>Уральский федеральный округ (Екатеринбург, Челябинск, Тюмень)</vt:lpstr>
      <vt:lpstr>Нижний Новгород и Нижегородская область</vt:lpstr>
      <vt:lpstr>Сибирский федеральный округ (Красноярск, Новосибирск, Барнаул, Кемерово)</vt:lpstr>
      <vt:lpstr>Южный федеральный округ (Ростов-на-Дону, Краснодар, Сочи)</vt:lpstr>
      <vt:lpstr>Центральный федеральный округ (Вологда, Кострома, Ярославль, Рыбинск)</vt:lpstr>
      <vt:lpstr>Презентация PowerPoint</vt:lpstr>
      <vt:lpstr>ВОЗДЕЙСТВИЕ НА НЕДОБРОСОВЕСТНЫХ УЧАСТНИКОВ РЫНКА: итоги работы EL-Комитета НОПСМ</vt:lpstr>
      <vt:lpstr>Основные выводы</vt:lpstr>
      <vt:lpstr>Наши предложения:</vt:lpstr>
      <vt:lpstr>ЭКСПЕРТНАЯ ПОДДЕРЖКА EL-КОМИТЕТА НОПСМ 24/7</vt:lpstr>
      <vt:lpstr>117405, г. Москва, ул. Дорожная, д. 60 Б +7 (963) 977-41-16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Зорин Д_ (002)+++</dc:title>
  <dc:creator>bochkareva</dc:creator>
  <cp:lastModifiedBy>Владимир Яковлев</cp:lastModifiedBy>
  <cp:revision>16</cp:revision>
  <dcterms:created xsi:type="dcterms:W3CDTF">2022-05-25T09:47:18Z</dcterms:created>
  <dcterms:modified xsi:type="dcterms:W3CDTF">2023-03-30T08:43:18Z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2021-11-26T00:00:00Z</vt:filetime>
  </property>
  <property fmtid="{D5CDD505-2E9C-101B-9397-08002B2CF9AE}" pid="3" name="Creator">
    <vt:lpwstr>Adobe Illustrator 24.3 (Windows)</vt:lpwstr>
  </property>
  <property fmtid="{D5CDD505-2E9C-101B-9397-08002B2CF9AE}" pid="4" name="LastSaved">
    <vt:filetime>2022-05-25T00:00:00Z</vt:filetime>
  </property>
</Properties>
</file>